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51"/>
  </p:notesMasterIdLst>
  <p:sldIdLst>
    <p:sldId id="277" r:id="rId2"/>
    <p:sldId id="282" r:id="rId3"/>
    <p:sldId id="303" r:id="rId4"/>
    <p:sldId id="283" r:id="rId5"/>
    <p:sldId id="345" r:id="rId6"/>
    <p:sldId id="284" r:id="rId7"/>
    <p:sldId id="300" r:id="rId8"/>
    <p:sldId id="286" r:id="rId9"/>
    <p:sldId id="301" r:id="rId10"/>
    <p:sldId id="346" r:id="rId11"/>
    <p:sldId id="347" r:id="rId12"/>
    <p:sldId id="298" r:id="rId13"/>
    <p:sldId id="348" r:id="rId14"/>
    <p:sldId id="299" r:id="rId15"/>
    <p:sldId id="349" r:id="rId16"/>
    <p:sldId id="321" r:id="rId17"/>
    <p:sldId id="351" r:id="rId18"/>
    <p:sldId id="322" r:id="rId19"/>
    <p:sldId id="323" r:id="rId20"/>
    <p:sldId id="352" r:id="rId21"/>
    <p:sldId id="353" r:id="rId22"/>
    <p:sldId id="325" r:id="rId23"/>
    <p:sldId id="355" r:id="rId24"/>
    <p:sldId id="356" r:id="rId25"/>
    <p:sldId id="350" r:id="rId26"/>
    <p:sldId id="327" r:id="rId27"/>
    <p:sldId id="328" r:id="rId28"/>
    <p:sldId id="329" r:id="rId29"/>
    <p:sldId id="330" r:id="rId30"/>
    <p:sldId id="331" r:id="rId31"/>
    <p:sldId id="332" r:id="rId32"/>
    <p:sldId id="333" r:id="rId33"/>
    <p:sldId id="334" r:id="rId34"/>
    <p:sldId id="357" r:id="rId35"/>
    <p:sldId id="358" r:id="rId36"/>
    <p:sldId id="359" r:id="rId37"/>
    <p:sldId id="360" r:id="rId38"/>
    <p:sldId id="361" r:id="rId39"/>
    <p:sldId id="362" r:id="rId40"/>
    <p:sldId id="363" r:id="rId41"/>
    <p:sldId id="364" r:id="rId42"/>
    <p:sldId id="373" r:id="rId43"/>
    <p:sldId id="365" r:id="rId44"/>
    <p:sldId id="366" r:id="rId45"/>
    <p:sldId id="369" r:id="rId46"/>
    <p:sldId id="370" r:id="rId47"/>
    <p:sldId id="371" r:id="rId48"/>
    <p:sldId id="372" r:id="rId49"/>
    <p:sldId id="33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DF90AD-E5AA-44D4-AE5F-99F378740A10}" type="datetimeFigureOut">
              <a:rPr lang="en-US" smtClean="0"/>
              <a:pPr/>
              <a:t>11/23/2013</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FBEB4F-0B38-4619-8ED9-C894B4D8B630}" type="slidenum">
              <a:rPr lang="en-IN" smtClean="0"/>
              <a:pPr/>
              <a:t>‹#›</a:t>
            </a:fld>
            <a:endParaRPr lang="en-IN"/>
          </a:p>
        </p:txBody>
      </p:sp>
    </p:spTree>
    <p:extLst>
      <p:ext uri="{BB962C8B-B14F-4D97-AF65-F5344CB8AC3E}">
        <p14:creationId xmlns:p14="http://schemas.microsoft.com/office/powerpoint/2010/main" val="2678518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2</a:t>
            </a:fld>
            <a:endParaRPr lang="en-I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46</a:t>
            </a:fld>
            <a:endParaRPr lang="en-I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47</a:t>
            </a:fld>
            <a:endParaRPr lang="en-I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48</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3</a:t>
            </a:fld>
            <a:endParaRPr lang="en-I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8</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21</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22</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23</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24</a:t>
            </a:fld>
            <a:endParaRPr lang="en-I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25</a:t>
            </a:fld>
            <a:endParaRPr lang="en-I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2CFBEB4F-0B38-4619-8ED9-C894B4D8B630}" type="slidenum">
              <a:rPr lang="en-IN" smtClean="0"/>
              <a:pPr/>
              <a:t>45</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7353FC3A-83D6-48AA-8AA4-1319ED76BCA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353FC3A-83D6-48AA-8AA4-1319ED76BCA3}"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353FC3A-83D6-48AA-8AA4-1319ED76BCA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FDAA4C-D01E-463D-882F-AEF01290B4BF}" type="datetimeFigureOut">
              <a:rPr lang="en-US" smtClean="0"/>
              <a:pPr/>
              <a:t>11/23/2013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7353FC3A-83D6-48AA-8AA4-1319ED76BCA3}"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FDAA4C-D01E-463D-882F-AEF01290B4BF}" type="datetimeFigureOut">
              <a:rPr lang="en-US" smtClean="0"/>
              <a:pPr/>
              <a:t>11/23/2013</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53FC3A-83D6-48AA-8AA4-1319ED76BCA3}"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500090"/>
            <a:ext cx="9144000" cy="8429684"/>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755576" y="2132856"/>
            <a:ext cx="8229600" cy="1695440"/>
          </a:xfrm>
        </p:spPr>
        <p:txBody>
          <a:bodyPr>
            <a:normAutofit/>
          </a:bodyPr>
          <a:lstStyle/>
          <a:p>
            <a:pPr algn="ctr"/>
            <a:r>
              <a:rPr lang="en-US" sz="3200" dirty="0" smtClean="0">
                <a:solidFill>
                  <a:schemeClr val="bg2"/>
                </a:solidFill>
                <a:latin typeface="Arial Black" pitchFamily="34" charset="0"/>
              </a:rPr>
              <a:t>SPINAL DYSRAPHISM – EMBRYOLOGY AND PATHOGENESIS</a:t>
            </a:r>
            <a:endParaRPr lang="en-US" sz="3200" b="1" dirty="0" smtClean="0">
              <a:solidFill>
                <a:schemeClr val="bg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NEURULATION</a:t>
            </a:r>
          </a:p>
        </p:txBody>
      </p:sp>
      <p:sp>
        <p:nvSpPr>
          <p:cNvPr id="28676" name="Content Placeholder 2"/>
          <p:cNvSpPr>
            <a:spLocks noGrp="1"/>
          </p:cNvSpPr>
          <p:nvPr>
            <p:ph idx="1"/>
          </p:nvPr>
        </p:nvSpPr>
        <p:spPr>
          <a:xfrm>
            <a:off x="152400" y="1285860"/>
            <a:ext cx="8534400" cy="5419741"/>
          </a:xfrm>
        </p:spPr>
        <p:txBody>
          <a:bodyPr>
            <a:normAutofit/>
          </a:bodyPr>
          <a:lstStyle/>
          <a:p>
            <a:pPr algn="just"/>
            <a:r>
              <a:rPr lang="en-US" sz="2800" b="1" dirty="0" smtClean="0">
                <a:solidFill>
                  <a:schemeClr val="bg1"/>
                </a:solidFill>
                <a:latin typeface="Arial" pitchFamily="34" charset="0"/>
                <a:cs typeface="Arial" pitchFamily="34" charset="0"/>
              </a:rPr>
              <a:t>The cranial </a:t>
            </a:r>
            <a:r>
              <a:rPr lang="en-US" sz="2800" b="1" dirty="0" err="1" smtClean="0">
                <a:solidFill>
                  <a:schemeClr val="bg1"/>
                </a:solidFill>
                <a:latin typeface="Arial" pitchFamily="34" charset="0"/>
                <a:cs typeface="Arial" pitchFamily="34" charset="0"/>
              </a:rPr>
              <a:t>neuropore</a:t>
            </a:r>
            <a:r>
              <a:rPr lang="en-US" sz="2800" b="1" dirty="0" smtClean="0">
                <a:solidFill>
                  <a:schemeClr val="bg1"/>
                </a:solidFill>
                <a:latin typeface="Arial" pitchFamily="34" charset="0"/>
                <a:cs typeface="Arial" pitchFamily="34" charset="0"/>
              </a:rPr>
              <a:t> closes at approximately day 25, while the posterior </a:t>
            </a:r>
            <a:r>
              <a:rPr lang="en-US" sz="2800" b="1" dirty="0" err="1" smtClean="0">
                <a:solidFill>
                  <a:schemeClr val="bg1"/>
                </a:solidFill>
                <a:latin typeface="Arial" pitchFamily="34" charset="0"/>
                <a:cs typeface="Arial" pitchFamily="34" charset="0"/>
              </a:rPr>
              <a:t>neuropore</a:t>
            </a:r>
            <a:r>
              <a:rPr lang="en-US" sz="2800" b="1" dirty="0" smtClean="0">
                <a:solidFill>
                  <a:schemeClr val="bg1"/>
                </a:solidFill>
                <a:latin typeface="Arial" pitchFamily="34" charset="0"/>
                <a:cs typeface="Arial" pitchFamily="34" charset="0"/>
              </a:rPr>
              <a:t> closes on day 27.</a:t>
            </a:r>
          </a:p>
          <a:p>
            <a:pPr algn="just">
              <a:buNone/>
            </a:pPr>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Thus, at the completion of </a:t>
            </a:r>
            <a:r>
              <a:rPr lang="en-US" sz="2800" b="1" dirty="0" err="1" smtClean="0">
                <a:solidFill>
                  <a:schemeClr val="bg1"/>
                </a:solidFill>
                <a:latin typeface="Arial" pitchFamily="34" charset="0"/>
                <a:cs typeface="Arial" pitchFamily="34" charset="0"/>
              </a:rPr>
              <a:t>neurulation</a:t>
            </a:r>
            <a:r>
              <a:rPr lang="en-US" sz="2800" b="1" dirty="0" smtClean="0">
                <a:solidFill>
                  <a:schemeClr val="bg1"/>
                </a:solidFill>
                <a:latin typeface="Arial" pitchFamily="34" charset="0"/>
                <a:cs typeface="Arial" pitchFamily="34" charset="0"/>
              </a:rPr>
              <a:t> , the CNS is represented by the spinal cord, a closed tubular structure with a narrow caudal portion, and a broader cephalic portion, the brain vesicles.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SPINAL CORD – Neuro epithelial, mantle and Marginal Layers</a:t>
            </a:r>
          </a:p>
        </p:txBody>
      </p:sp>
      <p:sp>
        <p:nvSpPr>
          <p:cNvPr id="28676" name="Content Placeholder 2"/>
          <p:cNvSpPr>
            <a:spLocks noGrp="1"/>
          </p:cNvSpPr>
          <p:nvPr>
            <p:ph idx="1"/>
          </p:nvPr>
        </p:nvSpPr>
        <p:spPr>
          <a:xfrm>
            <a:off x="152400" y="1285860"/>
            <a:ext cx="8534400" cy="5419741"/>
          </a:xfrm>
        </p:spPr>
        <p:txBody>
          <a:bodyPr>
            <a:normAutofit lnSpcReduction="10000"/>
          </a:bodyPr>
          <a:lstStyle/>
          <a:p>
            <a:pPr algn="just" eaLnBrk="1" hangingPunct="1"/>
            <a:endParaRPr lang="en-US" sz="20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Once the neural tube closes, the neuroepithelial cells give rise to the primitive nerve cells, namely </a:t>
            </a:r>
            <a:r>
              <a:rPr lang="en-US" sz="2800" b="1" dirty="0" err="1" smtClean="0">
                <a:solidFill>
                  <a:schemeClr val="bg1"/>
                </a:solidFill>
                <a:latin typeface="Arial" pitchFamily="34" charset="0"/>
                <a:cs typeface="Arial" pitchFamily="34" charset="0"/>
              </a:rPr>
              <a:t>neuroblasts</a:t>
            </a:r>
            <a:r>
              <a:rPr lang="en-US" sz="2800" b="1" dirty="0" smtClean="0">
                <a:solidFill>
                  <a:schemeClr val="bg1"/>
                </a:solidFill>
                <a:latin typeface="Arial" pitchFamily="34" charset="0"/>
                <a:cs typeface="Arial" pitchFamily="34" charset="0"/>
              </a:rPr>
              <a:t>. They form the mantle layer which forms the grey matter of the spinal cord.</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The outermost layer of the spinal cord, the marginal layer, contains nerve fibres arising from neuroblasts in the mantle layer. As a result of myelination of the nerve fibres, this layer has a white appearance and is therefore called the white matter of the spinal cord.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928670"/>
          </a:xfrm>
        </p:spPr>
        <p:txBody>
          <a:bodyPr>
            <a:normAutofit/>
          </a:bodyPr>
          <a:lstStyle/>
          <a:p>
            <a:pPr algn="ctr"/>
            <a:r>
              <a:rPr lang="en-US" sz="2800" b="1" dirty="0" smtClean="0">
                <a:solidFill>
                  <a:srgbClr val="FFFF00"/>
                </a:solidFill>
                <a:latin typeface="Arial" pitchFamily="34" charset="0"/>
                <a:cs typeface="Arial" pitchFamily="34" charset="0"/>
              </a:rPr>
              <a:t>POSITIONAL CHANGES OF THE SPINAL CORD</a:t>
            </a:r>
          </a:p>
        </p:txBody>
      </p:sp>
      <p:sp>
        <p:nvSpPr>
          <p:cNvPr id="28676" name="Content Placeholder 2"/>
          <p:cNvSpPr>
            <a:spLocks noGrp="1"/>
          </p:cNvSpPr>
          <p:nvPr>
            <p:ph idx="1"/>
          </p:nvPr>
        </p:nvSpPr>
        <p:spPr>
          <a:xfrm>
            <a:off x="152400" y="1071546"/>
            <a:ext cx="8534400" cy="5634055"/>
          </a:xfrm>
        </p:spPr>
        <p:txBody>
          <a:bodyPr>
            <a:noAutofit/>
          </a:bodyPr>
          <a:lstStyle/>
          <a:p>
            <a:pPr algn="just"/>
            <a:r>
              <a:rPr lang="en-US" sz="2800" b="1" dirty="0" smtClean="0">
                <a:solidFill>
                  <a:schemeClr val="bg1"/>
                </a:solidFill>
                <a:latin typeface="Arial" pitchFamily="34" charset="0"/>
                <a:cs typeface="Arial" pitchFamily="34" charset="0"/>
              </a:rPr>
              <a:t>In the 3</a:t>
            </a:r>
            <a:r>
              <a:rPr lang="en-US" sz="2800" b="1" baseline="30000" dirty="0" smtClean="0">
                <a:solidFill>
                  <a:schemeClr val="bg1"/>
                </a:solidFill>
                <a:latin typeface="Arial" pitchFamily="34" charset="0"/>
                <a:cs typeface="Arial" pitchFamily="34" charset="0"/>
              </a:rPr>
              <a:t>rd</a:t>
            </a:r>
            <a:r>
              <a:rPr lang="en-US" sz="2800" b="1" dirty="0" smtClean="0">
                <a:solidFill>
                  <a:schemeClr val="bg1"/>
                </a:solidFill>
                <a:latin typeface="Arial" pitchFamily="34" charset="0"/>
                <a:cs typeface="Arial" pitchFamily="34" charset="0"/>
              </a:rPr>
              <a:t> month of development, the spinal cord extends the entire length of the embryo, and spinal nerves pass through the intervertebral foramina at their level of origin.</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With increasing  age, the vertebral column and dura lengthen more fate than the neural tube, and the terminal end of the cord shifts to a higher level. At birth, this level is at L3.</a:t>
            </a: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928670"/>
          </a:xfrm>
        </p:spPr>
        <p:txBody>
          <a:bodyPr>
            <a:normAutofit/>
          </a:bodyPr>
          <a:lstStyle/>
          <a:p>
            <a:pPr algn="ctr"/>
            <a:r>
              <a:rPr lang="en-US" sz="2800" b="1" dirty="0" smtClean="0">
                <a:solidFill>
                  <a:srgbClr val="FFFF00"/>
                </a:solidFill>
                <a:latin typeface="Arial" pitchFamily="34" charset="0"/>
                <a:cs typeface="Arial" pitchFamily="34" charset="0"/>
              </a:rPr>
              <a:t>POSITIONAL CHANGES OF THE SPINAL CORD</a:t>
            </a:r>
          </a:p>
        </p:txBody>
      </p:sp>
      <p:sp>
        <p:nvSpPr>
          <p:cNvPr id="28676" name="Content Placeholder 2"/>
          <p:cNvSpPr>
            <a:spLocks noGrp="1"/>
          </p:cNvSpPr>
          <p:nvPr>
            <p:ph idx="1"/>
          </p:nvPr>
        </p:nvSpPr>
        <p:spPr>
          <a:xfrm>
            <a:off x="152400" y="1071546"/>
            <a:ext cx="8534400" cy="5634055"/>
          </a:xfrm>
        </p:spPr>
        <p:txBody>
          <a:bodyPr>
            <a:noAutofit/>
          </a:bodyPr>
          <a:lstStyle/>
          <a:p>
            <a:pPr algn="just">
              <a:buNone/>
            </a:pPr>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The disproportionate growth results in oblique direction of the spinal nerves from their segment of origin in the cord to the corresponding level in the vertebral column.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POSITIONAL CHANGES OF THE SPINAL CORD</a:t>
            </a:r>
          </a:p>
        </p:txBody>
      </p:sp>
      <p:sp>
        <p:nvSpPr>
          <p:cNvPr id="28676" name="Content Placeholder 2"/>
          <p:cNvSpPr>
            <a:spLocks noGrp="1"/>
          </p:cNvSpPr>
          <p:nvPr>
            <p:ph idx="1"/>
          </p:nvPr>
        </p:nvSpPr>
        <p:spPr>
          <a:xfrm>
            <a:off x="152400" y="1500174"/>
            <a:ext cx="8534400" cy="5205427"/>
          </a:xfrm>
        </p:spPr>
        <p:txBody>
          <a:bodyPr>
            <a:normAutofit/>
          </a:bodyPr>
          <a:lstStyle/>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In the adult, the spinal cord terminates at the lower border of L1 or L2, and the dural sac and the subarachnoid space extend to S2.</a:t>
            </a:r>
          </a:p>
          <a:p>
            <a:pPr algn="just"/>
            <a:endParaRPr lang="en-US" sz="28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POSITIONAL CHANGES OF THE SPINAL CORD</a:t>
            </a:r>
          </a:p>
        </p:txBody>
      </p:sp>
      <p:sp>
        <p:nvSpPr>
          <p:cNvPr id="28676" name="Content Placeholder 2"/>
          <p:cNvSpPr>
            <a:spLocks noGrp="1"/>
          </p:cNvSpPr>
          <p:nvPr>
            <p:ph idx="1"/>
          </p:nvPr>
        </p:nvSpPr>
        <p:spPr>
          <a:xfrm>
            <a:off x="152400" y="1500174"/>
            <a:ext cx="8534400" cy="5205427"/>
          </a:xfrm>
        </p:spPr>
        <p:txBody>
          <a:bodyPr>
            <a:normAutofit/>
          </a:bodyPr>
          <a:lstStyle/>
          <a:p>
            <a:pPr algn="just">
              <a:buNone/>
            </a:pPr>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Below L2 to L3, a threadlike extension of the </a:t>
            </a:r>
            <a:r>
              <a:rPr lang="en-US" sz="2800" b="1" dirty="0" err="1" smtClean="0">
                <a:solidFill>
                  <a:schemeClr val="bg1"/>
                </a:solidFill>
                <a:latin typeface="Arial" pitchFamily="34" charset="0"/>
                <a:cs typeface="Arial" pitchFamily="34" charset="0"/>
              </a:rPr>
              <a:t>pia</a:t>
            </a:r>
            <a:r>
              <a:rPr lang="en-US" sz="2800" b="1" dirty="0" smtClean="0">
                <a:solidFill>
                  <a:schemeClr val="bg1"/>
                </a:solidFill>
                <a:latin typeface="Arial" pitchFamily="34" charset="0"/>
                <a:cs typeface="Arial" pitchFamily="34" charset="0"/>
              </a:rPr>
              <a:t> mater forms the filum terminale, which is attached to the periosteum of the 1</a:t>
            </a:r>
            <a:r>
              <a:rPr lang="en-US" sz="2800" b="1" baseline="30000" dirty="0" smtClean="0">
                <a:solidFill>
                  <a:schemeClr val="bg1"/>
                </a:solidFill>
                <a:latin typeface="Arial" pitchFamily="34" charset="0"/>
                <a:cs typeface="Arial" pitchFamily="34" charset="0"/>
              </a:rPr>
              <a:t>st</a:t>
            </a:r>
            <a:r>
              <a:rPr lang="en-US" sz="2800" b="1" dirty="0" smtClean="0">
                <a:solidFill>
                  <a:schemeClr val="bg1"/>
                </a:solidFill>
                <a:latin typeface="Arial" pitchFamily="34" charset="0"/>
                <a:cs typeface="Arial" pitchFamily="34" charset="0"/>
              </a:rPr>
              <a:t> coccygeal vertebra.</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Nerve fibres below the terminal end of the cord collectively constitute the </a:t>
            </a:r>
            <a:r>
              <a:rPr lang="en-US" sz="2800" b="1" dirty="0" err="1" smtClean="0">
                <a:solidFill>
                  <a:schemeClr val="bg1"/>
                </a:solidFill>
                <a:latin typeface="Arial" pitchFamily="34" charset="0"/>
                <a:cs typeface="Arial" pitchFamily="34" charset="0"/>
              </a:rPr>
              <a:t>cauda</a:t>
            </a:r>
            <a:r>
              <a:rPr lang="en-US" sz="2800" b="1" dirty="0" smtClean="0">
                <a:solidFill>
                  <a:schemeClr val="bg1"/>
                </a:solidFill>
                <a:latin typeface="Arial" pitchFamily="34" charset="0"/>
                <a:cs typeface="Arial" pitchFamily="34" charset="0"/>
              </a:rPr>
              <a:t> equina.</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SPINAL DYSRAPHISM</a:t>
            </a:r>
          </a:p>
        </p:txBody>
      </p:sp>
      <p:sp>
        <p:nvSpPr>
          <p:cNvPr id="28676" name="Content Placeholder 2"/>
          <p:cNvSpPr>
            <a:spLocks noGrp="1"/>
          </p:cNvSpPr>
          <p:nvPr>
            <p:ph idx="1"/>
          </p:nvPr>
        </p:nvSpPr>
        <p:spPr>
          <a:xfrm>
            <a:off x="152400" y="1500174"/>
            <a:ext cx="8534400" cy="5205427"/>
          </a:xfrm>
        </p:spPr>
        <p:txBody>
          <a:bodyPr>
            <a:normAutofit/>
          </a:bodyPr>
          <a:lstStyle/>
          <a:p>
            <a:pPr algn="just"/>
            <a:r>
              <a:rPr lang="en-US" sz="2400" b="1" dirty="0" smtClean="0">
                <a:solidFill>
                  <a:schemeClr val="bg1"/>
                </a:solidFill>
                <a:latin typeface="Arial" pitchFamily="34" charset="0"/>
                <a:cs typeface="Arial" pitchFamily="34" charset="0"/>
              </a:rPr>
              <a:t>Most of the defects of the spinal cord result from abnormal closure of the neural folds in the 3</a:t>
            </a:r>
            <a:r>
              <a:rPr lang="en-US" sz="2400" b="1" baseline="30000" dirty="0" smtClean="0">
                <a:solidFill>
                  <a:schemeClr val="bg1"/>
                </a:solidFill>
                <a:latin typeface="Arial" pitchFamily="34" charset="0"/>
                <a:cs typeface="Arial" pitchFamily="34" charset="0"/>
              </a:rPr>
              <a:t>rd</a:t>
            </a:r>
            <a:r>
              <a:rPr lang="en-US" sz="2400" b="1" dirty="0" smtClean="0">
                <a:solidFill>
                  <a:schemeClr val="bg1"/>
                </a:solidFill>
                <a:latin typeface="Arial" pitchFamily="34" charset="0"/>
                <a:cs typeface="Arial" pitchFamily="34" charset="0"/>
              </a:rPr>
              <a:t> and 4</a:t>
            </a:r>
            <a:r>
              <a:rPr lang="en-US" sz="2400" b="1" baseline="30000" dirty="0" smtClean="0">
                <a:solidFill>
                  <a:schemeClr val="bg1"/>
                </a:solidFill>
                <a:latin typeface="Arial" pitchFamily="34" charset="0"/>
                <a:cs typeface="Arial" pitchFamily="34" charset="0"/>
              </a:rPr>
              <a:t>th</a:t>
            </a:r>
            <a:r>
              <a:rPr lang="en-US" sz="2400" b="1" dirty="0" smtClean="0">
                <a:solidFill>
                  <a:schemeClr val="bg1"/>
                </a:solidFill>
                <a:latin typeface="Arial" pitchFamily="34" charset="0"/>
                <a:cs typeface="Arial" pitchFamily="34" charset="0"/>
              </a:rPr>
              <a:t> weeks of development.</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Spinal </a:t>
            </a:r>
            <a:r>
              <a:rPr lang="en-US" sz="2400" b="1" dirty="0" err="1" smtClean="0">
                <a:solidFill>
                  <a:schemeClr val="bg1"/>
                </a:solidFill>
                <a:latin typeface="Arial" pitchFamily="34" charset="0"/>
                <a:cs typeface="Arial" pitchFamily="34" charset="0"/>
              </a:rPr>
              <a:t>dysraphism</a:t>
            </a:r>
            <a:r>
              <a:rPr lang="en-US" sz="2400" b="1" dirty="0" smtClean="0">
                <a:solidFill>
                  <a:schemeClr val="bg1"/>
                </a:solidFill>
                <a:latin typeface="Arial" pitchFamily="34" charset="0"/>
                <a:cs typeface="Arial" pitchFamily="34" charset="0"/>
              </a:rPr>
              <a:t> refers to all forms of </a:t>
            </a:r>
            <a:r>
              <a:rPr lang="en-US" sz="2400" b="1" dirty="0" err="1" smtClean="0">
                <a:solidFill>
                  <a:schemeClr val="bg1"/>
                </a:solidFill>
                <a:latin typeface="Arial" pitchFamily="34" charset="0"/>
                <a:cs typeface="Arial" pitchFamily="34" charset="0"/>
              </a:rPr>
              <a:t>spina</a:t>
            </a:r>
            <a:r>
              <a:rPr lang="en-US" sz="2400" b="1" dirty="0" smtClean="0">
                <a:solidFill>
                  <a:schemeClr val="bg1"/>
                </a:solidFill>
                <a:latin typeface="Arial" pitchFamily="34" charset="0"/>
                <a:cs typeface="Arial" pitchFamily="34" charset="0"/>
              </a:rPr>
              <a:t> bifida. </a:t>
            </a:r>
            <a:r>
              <a:rPr lang="en-US" sz="2400" b="1" dirty="0" err="1" smtClean="0">
                <a:solidFill>
                  <a:schemeClr val="bg1"/>
                </a:solidFill>
                <a:latin typeface="Arial" pitchFamily="34" charset="0"/>
                <a:cs typeface="Arial" pitchFamily="34" charset="0"/>
              </a:rPr>
              <a:t>Spina</a:t>
            </a:r>
            <a:r>
              <a:rPr lang="en-US" sz="2400" b="1" dirty="0" smtClean="0">
                <a:solidFill>
                  <a:schemeClr val="bg1"/>
                </a:solidFill>
                <a:latin typeface="Arial" pitchFamily="34" charset="0"/>
                <a:cs typeface="Arial" pitchFamily="34" charset="0"/>
              </a:rPr>
              <a:t> bifida is a general term for neural tube defects affecting the spinal region.</a:t>
            </a: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SPINAL DYSRAPHISM - PATHOGENESIS</a:t>
            </a:r>
          </a:p>
        </p:txBody>
      </p:sp>
      <p:sp>
        <p:nvSpPr>
          <p:cNvPr id="28676" name="Content Placeholder 2"/>
          <p:cNvSpPr>
            <a:spLocks noGrp="1"/>
          </p:cNvSpPr>
          <p:nvPr>
            <p:ph idx="1"/>
          </p:nvPr>
        </p:nvSpPr>
        <p:spPr>
          <a:xfrm>
            <a:off x="152400" y="1500174"/>
            <a:ext cx="8534400" cy="5205427"/>
          </a:xfrm>
        </p:spPr>
        <p:txBody>
          <a:bodyPr>
            <a:normAutofit/>
          </a:bodyPr>
          <a:lstStyle/>
          <a:p>
            <a:pPr algn="just">
              <a:buNone/>
            </a:pPr>
            <a:r>
              <a:rPr lang="en-US" sz="2400" b="1" u="sng" dirty="0" smtClean="0">
                <a:solidFill>
                  <a:srgbClr val="FFC000"/>
                </a:solidFill>
                <a:latin typeface="Arial" pitchFamily="34" charset="0"/>
                <a:cs typeface="Arial" pitchFamily="34" charset="0"/>
              </a:rPr>
              <a:t>HISTORY</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Failure of closure of neural tube. First described by von Recklinghausen in 1886.</a:t>
            </a:r>
          </a:p>
          <a:p>
            <a:pPr algn="just"/>
            <a:r>
              <a:rPr lang="en-US" sz="2400" b="1" dirty="0" smtClean="0">
                <a:solidFill>
                  <a:schemeClr val="bg1"/>
                </a:solidFill>
                <a:latin typeface="Arial" pitchFamily="34" charset="0"/>
                <a:cs typeface="Arial" pitchFamily="34" charset="0"/>
              </a:rPr>
              <a:t>Excessive overgrowth of neural tissue in the region of a spinal or cranial defect. Suggested by Patten in 1953.</a:t>
            </a:r>
          </a:p>
          <a:p>
            <a:pPr algn="just"/>
            <a:r>
              <a:rPr lang="en-US" sz="2400" b="1" dirty="0" err="1" smtClean="0">
                <a:solidFill>
                  <a:schemeClr val="bg1"/>
                </a:solidFill>
                <a:latin typeface="Arial" pitchFamily="34" charset="0"/>
                <a:cs typeface="Arial" pitchFamily="34" charset="0"/>
              </a:rPr>
              <a:t>Padget</a:t>
            </a:r>
            <a:r>
              <a:rPr lang="en-US" sz="2400" b="1" dirty="0" smtClean="0">
                <a:solidFill>
                  <a:schemeClr val="bg1"/>
                </a:solidFill>
                <a:latin typeface="Arial" pitchFamily="34" charset="0"/>
                <a:cs typeface="Arial" pitchFamily="34" charset="0"/>
              </a:rPr>
              <a:t> proposed abnormal cleft termed “</a:t>
            </a:r>
            <a:r>
              <a:rPr lang="en-US" sz="2400" b="1" dirty="0" err="1" smtClean="0">
                <a:solidFill>
                  <a:schemeClr val="bg1"/>
                </a:solidFill>
                <a:latin typeface="Arial" pitchFamily="34" charset="0"/>
                <a:cs typeface="Arial" pitchFamily="34" charset="0"/>
              </a:rPr>
              <a:t>neuroschisis</a:t>
            </a:r>
            <a:r>
              <a:rPr lang="en-US" sz="2400" b="1" dirty="0" smtClean="0">
                <a:solidFill>
                  <a:schemeClr val="bg1"/>
                </a:solidFill>
                <a:latin typeface="Arial" pitchFamily="34" charset="0"/>
                <a:cs typeface="Arial" pitchFamily="34" charset="0"/>
              </a:rPr>
              <a:t>”.</a:t>
            </a:r>
          </a:p>
          <a:p>
            <a:pPr algn="just"/>
            <a:r>
              <a:rPr lang="en-US" sz="2400" b="1" dirty="0" smtClean="0">
                <a:solidFill>
                  <a:schemeClr val="bg1"/>
                </a:solidFill>
                <a:latin typeface="Arial" pitchFamily="34" charset="0"/>
                <a:cs typeface="Arial" pitchFamily="34" charset="0"/>
              </a:rPr>
              <a:t>The “</a:t>
            </a:r>
            <a:r>
              <a:rPr lang="en-US" sz="2400" b="1" dirty="0" err="1" smtClean="0">
                <a:solidFill>
                  <a:schemeClr val="bg1"/>
                </a:solidFill>
                <a:latin typeface="Arial" pitchFamily="34" charset="0"/>
                <a:cs typeface="Arial" pitchFamily="34" charset="0"/>
              </a:rPr>
              <a:t>hydromyelic</a:t>
            </a:r>
            <a:r>
              <a:rPr lang="en-US" sz="2400" b="1" dirty="0" smtClean="0">
                <a:solidFill>
                  <a:schemeClr val="bg1"/>
                </a:solidFill>
                <a:latin typeface="Arial" pitchFamily="34" charset="0"/>
                <a:cs typeface="Arial" pitchFamily="34" charset="0"/>
              </a:rPr>
              <a:t> theory “ was proposed by </a:t>
            </a:r>
            <a:r>
              <a:rPr lang="en-US" sz="2400" b="1" dirty="0" err="1" smtClean="0">
                <a:solidFill>
                  <a:schemeClr val="bg1"/>
                </a:solidFill>
                <a:latin typeface="Arial" pitchFamily="34" charset="0"/>
                <a:cs typeface="Arial" pitchFamily="34" charset="0"/>
              </a:rPr>
              <a:t>Morgagni</a:t>
            </a:r>
            <a:r>
              <a:rPr lang="en-US" sz="2400" b="1" dirty="0" smtClean="0">
                <a:solidFill>
                  <a:schemeClr val="bg1"/>
                </a:solidFill>
                <a:latin typeface="Arial" pitchFamily="34" charset="0"/>
                <a:cs typeface="Arial" pitchFamily="34" charset="0"/>
              </a:rPr>
              <a:t> &amp; Gardner.</a:t>
            </a:r>
          </a:p>
          <a:p>
            <a:pPr algn="just"/>
            <a:r>
              <a:rPr lang="en-US" sz="2400" b="1" dirty="0" smtClean="0">
                <a:solidFill>
                  <a:schemeClr val="bg1"/>
                </a:solidFill>
                <a:latin typeface="Arial" pitchFamily="34" charset="0"/>
                <a:cs typeface="Arial" pitchFamily="34" charset="0"/>
              </a:rPr>
              <a:t>Pang’s unified theory for split cord malformation  </a:t>
            </a: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71462"/>
            <a:ext cx="9144000" cy="7572428"/>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500042"/>
          </a:xfrm>
        </p:spPr>
        <p:txBody>
          <a:bodyPr>
            <a:normAutofit/>
          </a:bodyPr>
          <a:lstStyle/>
          <a:p>
            <a:pPr algn="ctr"/>
            <a:r>
              <a:rPr lang="en-US" sz="2800" b="1" dirty="0" smtClean="0">
                <a:solidFill>
                  <a:srgbClr val="FFFF00"/>
                </a:solidFill>
                <a:latin typeface="Arial" pitchFamily="34" charset="0"/>
                <a:cs typeface="Arial" pitchFamily="34" charset="0"/>
              </a:rPr>
              <a:t>RISK FACTORS FOR NEURAL TUBE DEFECTS</a:t>
            </a:r>
          </a:p>
        </p:txBody>
      </p:sp>
      <p:sp>
        <p:nvSpPr>
          <p:cNvPr id="28676" name="Content Placeholder 2"/>
          <p:cNvSpPr>
            <a:spLocks noGrp="1"/>
          </p:cNvSpPr>
          <p:nvPr>
            <p:ph idx="1"/>
          </p:nvPr>
        </p:nvSpPr>
        <p:spPr>
          <a:xfrm>
            <a:off x="152400" y="1500174"/>
            <a:ext cx="8534400" cy="5205427"/>
          </a:xfrm>
        </p:spPr>
        <p:txBody>
          <a:bodyPr>
            <a:normAutofit/>
          </a:bodyPr>
          <a:lstStyle/>
          <a:p>
            <a:pPr algn="just">
              <a:buNone/>
            </a:pPr>
            <a:r>
              <a:rPr lang="en-US" sz="2400" b="1" dirty="0" smtClean="0">
                <a:solidFill>
                  <a:schemeClr val="bg1"/>
                </a:solidFill>
                <a:latin typeface="Arial" pitchFamily="34" charset="0"/>
                <a:cs typeface="Arial" pitchFamily="34" charset="0"/>
              </a:rPr>
              <a:t>.</a:t>
            </a: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graphicFrame>
        <p:nvGraphicFramePr>
          <p:cNvPr id="6" name="Table 5"/>
          <p:cNvGraphicFramePr>
            <a:graphicFrameLocks noGrp="1"/>
          </p:cNvGraphicFramePr>
          <p:nvPr/>
        </p:nvGraphicFramePr>
        <p:xfrm>
          <a:off x="428596" y="571480"/>
          <a:ext cx="7191404" cy="6705908"/>
        </p:xfrm>
        <a:graphic>
          <a:graphicData uri="http://schemas.openxmlformats.org/drawingml/2006/table">
            <a:tbl>
              <a:tblPr firstRow="1" bandRow="1">
                <a:tableStyleId>{5C22544A-7EE6-4342-B048-85BDC9FD1C3A}</a:tableStyleId>
              </a:tblPr>
              <a:tblGrid>
                <a:gridCol w="3595702"/>
                <a:gridCol w="3595702"/>
              </a:tblGrid>
              <a:tr h="386338">
                <a:tc>
                  <a:txBody>
                    <a:bodyPr/>
                    <a:lstStyle/>
                    <a:p>
                      <a:r>
                        <a:rPr lang="en-US" dirty="0" smtClean="0"/>
                        <a:t>RISK FACTORS</a:t>
                      </a:r>
                      <a:endParaRPr lang="en-IN" dirty="0"/>
                    </a:p>
                  </a:txBody>
                  <a:tcPr/>
                </a:tc>
                <a:tc>
                  <a:txBody>
                    <a:bodyPr/>
                    <a:lstStyle/>
                    <a:p>
                      <a:r>
                        <a:rPr lang="en-US" dirty="0" smtClean="0"/>
                        <a:t>RISK (%)</a:t>
                      </a:r>
                      <a:endParaRPr lang="en-IN" dirty="0"/>
                    </a:p>
                  </a:txBody>
                  <a:tcPr/>
                </a:tc>
              </a:tr>
              <a:tr h="401755">
                <a:tc>
                  <a:txBody>
                    <a:bodyPr/>
                    <a:lstStyle/>
                    <a:p>
                      <a:r>
                        <a:rPr lang="en-US" b="1" dirty="0" smtClean="0"/>
                        <a:t>MEDICAL</a:t>
                      </a:r>
                      <a:endParaRPr lang="en-IN" b="1" dirty="0"/>
                    </a:p>
                  </a:txBody>
                  <a:tcPr/>
                </a:tc>
                <a:tc>
                  <a:txBody>
                    <a:bodyPr/>
                    <a:lstStyle/>
                    <a:p>
                      <a:endParaRPr lang="en-IN" dirty="0"/>
                    </a:p>
                  </a:txBody>
                  <a:tcPr/>
                </a:tc>
              </a:tr>
              <a:tr h="391704">
                <a:tc>
                  <a:txBody>
                    <a:bodyPr/>
                    <a:lstStyle/>
                    <a:p>
                      <a:r>
                        <a:rPr lang="en-US" dirty="0" smtClean="0"/>
                        <a:t>History of pregnancies with NTDs</a:t>
                      </a:r>
                      <a:endParaRPr lang="en-IN" dirty="0"/>
                    </a:p>
                  </a:txBody>
                  <a:tcPr/>
                </a:tc>
                <a:tc>
                  <a:txBody>
                    <a:bodyPr/>
                    <a:lstStyle/>
                    <a:p>
                      <a:r>
                        <a:rPr lang="en-US" dirty="0" smtClean="0"/>
                        <a:t>2-3</a:t>
                      </a:r>
                      <a:endParaRPr lang="en-IN" dirty="0"/>
                    </a:p>
                  </a:txBody>
                  <a:tcPr/>
                </a:tc>
              </a:tr>
              <a:tr h="391704">
                <a:tc>
                  <a:txBody>
                    <a:bodyPr/>
                    <a:lstStyle/>
                    <a:p>
                      <a:r>
                        <a:rPr lang="en-US" dirty="0" smtClean="0"/>
                        <a:t>Partner with NTD</a:t>
                      </a:r>
                      <a:endParaRPr lang="en-IN" dirty="0"/>
                    </a:p>
                  </a:txBody>
                  <a:tcPr/>
                </a:tc>
                <a:tc>
                  <a:txBody>
                    <a:bodyPr/>
                    <a:lstStyle/>
                    <a:p>
                      <a:r>
                        <a:rPr lang="en-US" dirty="0" smtClean="0"/>
                        <a:t>2-3</a:t>
                      </a:r>
                      <a:endParaRPr lang="en-IN" dirty="0"/>
                    </a:p>
                  </a:txBody>
                  <a:tcPr/>
                </a:tc>
              </a:tr>
              <a:tr h="433959">
                <a:tc>
                  <a:txBody>
                    <a:bodyPr/>
                    <a:lstStyle/>
                    <a:p>
                      <a:r>
                        <a:rPr lang="en-US" dirty="0" smtClean="0"/>
                        <a:t>Diabetes mellitus</a:t>
                      </a:r>
                      <a:r>
                        <a:rPr lang="en-US" baseline="0" dirty="0" smtClean="0"/>
                        <a:t> type I</a:t>
                      </a:r>
                      <a:endParaRPr lang="en-IN" dirty="0"/>
                    </a:p>
                  </a:txBody>
                  <a:tcPr/>
                </a:tc>
                <a:tc>
                  <a:txBody>
                    <a:bodyPr/>
                    <a:lstStyle/>
                    <a:p>
                      <a:r>
                        <a:rPr lang="en-US" dirty="0" smtClean="0"/>
                        <a:t>1</a:t>
                      </a:r>
                      <a:endParaRPr lang="en-IN" dirty="0"/>
                    </a:p>
                  </a:txBody>
                  <a:tcPr/>
                </a:tc>
              </a:tr>
              <a:tr h="391704">
                <a:tc>
                  <a:txBody>
                    <a:bodyPr/>
                    <a:lstStyle/>
                    <a:p>
                      <a:r>
                        <a:rPr lang="en-US" dirty="0" smtClean="0"/>
                        <a:t>Seizure disorder</a:t>
                      </a:r>
                      <a:endParaRPr lang="en-IN" dirty="0"/>
                    </a:p>
                  </a:txBody>
                  <a:tcPr/>
                </a:tc>
                <a:tc>
                  <a:txBody>
                    <a:bodyPr/>
                    <a:lstStyle/>
                    <a:p>
                      <a:r>
                        <a:rPr lang="en-US" dirty="0" smtClean="0"/>
                        <a:t>1</a:t>
                      </a:r>
                      <a:endParaRPr lang="en-IN" dirty="0"/>
                    </a:p>
                  </a:txBody>
                  <a:tcPr/>
                </a:tc>
              </a:tr>
              <a:tr h="391704">
                <a:tc>
                  <a:txBody>
                    <a:bodyPr/>
                    <a:lstStyle/>
                    <a:p>
                      <a:r>
                        <a:rPr lang="en-US" dirty="0" smtClean="0"/>
                        <a:t>Close relative with NTD</a:t>
                      </a:r>
                      <a:endParaRPr lang="en-IN" dirty="0"/>
                    </a:p>
                  </a:txBody>
                  <a:tcPr/>
                </a:tc>
                <a:tc>
                  <a:txBody>
                    <a:bodyPr/>
                    <a:lstStyle/>
                    <a:p>
                      <a:r>
                        <a:rPr lang="en-US" dirty="0" smtClean="0"/>
                        <a:t>0.3-1</a:t>
                      </a:r>
                      <a:endParaRPr lang="en-IN" dirty="0"/>
                    </a:p>
                  </a:txBody>
                  <a:tcPr/>
                </a:tc>
              </a:tr>
              <a:tr h="391704">
                <a:tc>
                  <a:txBody>
                    <a:bodyPr/>
                    <a:lstStyle/>
                    <a:p>
                      <a:r>
                        <a:rPr lang="en-US" dirty="0" err="1" smtClean="0"/>
                        <a:t>Prepregnancy</a:t>
                      </a:r>
                      <a:r>
                        <a:rPr lang="en-US" dirty="0" smtClean="0"/>
                        <a:t> obesity (&gt;110 kg)</a:t>
                      </a:r>
                      <a:endParaRPr lang="en-IN" dirty="0"/>
                    </a:p>
                  </a:txBody>
                  <a:tcPr/>
                </a:tc>
                <a:tc>
                  <a:txBody>
                    <a:bodyPr/>
                    <a:lstStyle/>
                    <a:p>
                      <a:r>
                        <a:rPr lang="en-US" dirty="0" smtClean="0"/>
                        <a:t>0.2</a:t>
                      </a:r>
                      <a:endParaRPr lang="en-IN" dirty="0"/>
                    </a:p>
                  </a:txBody>
                  <a:tcPr/>
                </a:tc>
              </a:tr>
              <a:tr h="391704">
                <a:tc>
                  <a:txBody>
                    <a:bodyPr/>
                    <a:lstStyle/>
                    <a:p>
                      <a:r>
                        <a:rPr lang="en-US" b="1" dirty="0" smtClean="0"/>
                        <a:t>NONMEDICAL</a:t>
                      </a:r>
                      <a:endParaRPr lang="en-IN" b="1" dirty="0"/>
                    </a:p>
                  </a:txBody>
                  <a:tcPr/>
                </a:tc>
                <a:tc>
                  <a:txBody>
                    <a:bodyPr/>
                    <a:lstStyle/>
                    <a:p>
                      <a:endParaRPr lang="en-IN" dirty="0"/>
                    </a:p>
                  </a:txBody>
                  <a:tcPr/>
                </a:tc>
              </a:tr>
              <a:tr h="391704">
                <a:tc>
                  <a:txBody>
                    <a:bodyPr/>
                    <a:lstStyle/>
                    <a:p>
                      <a:r>
                        <a:rPr lang="en-US" dirty="0" smtClean="0"/>
                        <a:t>Agricultural pesticides/chemicals</a:t>
                      </a:r>
                      <a:endParaRPr lang="en-IN" dirty="0"/>
                    </a:p>
                  </a:txBody>
                  <a:tcPr/>
                </a:tc>
                <a:tc>
                  <a:txBody>
                    <a:bodyPr/>
                    <a:lstStyle/>
                    <a:p>
                      <a:endParaRPr lang="en-IN" dirty="0"/>
                    </a:p>
                  </a:txBody>
                  <a:tcPr/>
                </a:tc>
              </a:tr>
              <a:tr h="391704">
                <a:tc>
                  <a:txBody>
                    <a:bodyPr/>
                    <a:lstStyle/>
                    <a:p>
                      <a:r>
                        <a:rPr lang="en-US" dirty="0" smtClean="0"/>
                        <a:t>Cleaning solvents/disinfectants</a:t>
                      </a:r>
                      <a:endParaRPr lang="en-IN" dirty="0"/>
                    </a:p>
                  </a:txBody>
                  <a:tcPr/>
                </a:tc>
                <a:tc>
                  <a:txBody>
                    <a:bodyPr/>
                    <a:lstStyle/>
                    <a:p>
                      <a:endParaRPr lang="en-IN" dirty="0"/>
                    </a:p>
                  </a:txBody>
                  <a:tcPr/>
                </a:tc>
              </a:tr>
              <a:tr h="391704">
                <a:tc>
                  <a:txBody>
                    <a:bodyPr/>
                    <a:lstStyle/>
                    <a:p>
                      <a:r>
                        <a:rPr lang="en-US" dirty="0" smtClean="0"/>
                        <a:t>Nursing</a:t>
                      </a:r>
                      <a:endParaRPr lang="en-IN" dirty="0"/>
                    </a:p>
                  </a:txBody>
                  <a:tcPr/>
                </a:tc>
                <a:tc>
                  <a:txBody>
                    <a:bodyPr/>
                    <a:lstStyle/>
                    <a:p>
                      <a:endParaRPr lang="en-IN" dirty="0"/>
                    </a:p>
                  </a:txBody>
                  <a:tcPr/>
                </a:tc>
              </a:tr>
              <a:tr h="391704">
                <a:tc>
                  <a:txBody>
                    <a:bodyPr/>
                    <a:lstStyle/>
                    <a:p>
                      <a:r>
                        <a:rPr lang="en-US" dirty="0" smtClean="0"/>
                        <a:t>Radiation</a:t>
                      </a:r>
                      <a:endParaRPr lang="en-IN" dirty="0"/>
                    </a:p>
                  </a:txBody>
                  <a:tcPr/>
                </a:tc>
                <a:tc>
                  <a:txBody>
                    <a:bodyPr/>
                    <a:lstStyle/>
                    <a:p>
                      <a:endParaRPr lang="en-IN" dirty="0"/>
                    </a:p>
                  </a:txBody>
                  <a:tcPr/>
                </a:tc>
              </a:tr>
              <a:tr h="391704">
                <a:tc>
                  <a:txBody>
                    <a:bodyPr/>
                    <a:lstStyle/>
                    <a:p>
                      <a:r>
                        <a:rPr lang="en-US" dirty="0" smtClean="0"/>
                        <a:t>Anaesthetic agents</a:t>
                      </a:r>
                      <a:endParaRPr lang="en-IN" dirty="0"/>
                    </a:p>
                  </a:txBody>
                  <a:tcPr/>
                </a:tc>
                <a:tc>
                  <a:txBody>
                    <a:bodyPr/>
                    <a:lstStyle/>
                    <a:p>
                      <a:endParaRPr lang="en-IN" dirty="0"/>
                    </a:p>
                  </a:txBody>
                  <a:tcPr/>
                </a:tc>
              </a:tr>
              <a:tr h="391704">
                <a:tc>
                  <a:txBody>
                    <a:bodyPr/>
                    <a:lstStyle/>
                    <a:p>
                      <a:r>
                        <a:rPr lang="en-US" dirty="0" smtClean="0"/>
                        <a:t>Hot tubs/sauna/fever</a:t>
                      </a:r>
                      <a:endParaRPr lang="en-IN" dirty="0"/>
                    </a:p>
                  </a:txBody>
                  <a:tcPr/>
                </a:tc>
                <a:tc>
                  <a:txBody>
                    <a:bodyPr/>
                    <a:lstStyle/>
                    <a:p>
                      <a:endParaRPr lang="en-IN" dirty="0"/>
                    </a:p>
                  </a:txBody>
                  <a:tcPr/>
                </a:tc>
              </a:tr>
              <a:tr h="391704">
                <a:tc>
                  <a:txBody>
                    <a:bodyPr/>
                    <a:lstStyle/>
                    <a:p>
                      <a:r>
                        <a:rPr lang="en-US" dirty="0" smtClean="0"/>
                        <a:t>Lead</a:t>
                      </a:r>
                      <a:endParaRPr lang="en-IN" dirty="0"/>
                    </a:p>
                  </a:txBody>
                  <a:tcPr/>
                </a:tc>
                <a:tc>
                  <a:txBody>
                    <a:bodyPr/>
                    <a:lstStyle/>
                    <a:p>
                      <a:endParaRPr lang="en-IN" dirty="0"/>
                    </a:p>
                  </a:txBody>
                  <a:tcPr/>
                </a:tc>
              </a:tr>
              <a:tr h="391704">
                <a:tc>
                  <a:txBody>
                    <a:bodyPr/>
                    <a:lstStyle/>
                    <a:p>
                      <a:r>
                        <a:rPr lang="en-US" dirty="0" smtClean="0"/>
                        <a:t>Tobacco smoke</a:t>
                      </a:r>
                      <a:endParaRPr lang="en-IN" dirty="0"/>
                    </a:p>
                  </a:txBody>
                  <a:tcPr/>
                </a:tc>
                <a:tc>
                  <a:txBody>
                    <a:bodyPr/>
                    <a:lstStyle/>
                    <a:p>
                      <a:endParaRPr lang="en-IN"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TYPES OF SPINA BIFIDA</a:t>
            </a:r>
          </a:p>
        </p:txBody>
      </p:sp>
      <p:sp>
        <p:nvSpPr>
          <p:cNvPr id="28676" name="Content Placeholder 2"/>
          <p:cNvSpPr>
            <a:spLocks noGrp="1"/>
          </p:cNvSpPr>
          <p:nvPr>
            <p:ph idx="1"/>
          </p:nvPr>
        </p:nvSpPr>
        <p:spPr>
          <a:xfrm>
            <a:off x="152400" y="1500174"/>
            <a:ext cx="8534400" cy="5205427"/>
          </a:xfrm>
        </p:spPr>
        <p:txBody>
          <a:bodyPr>
            <a:normAutofit/>
          </a:bodyPr>
          <a:lstStyle/>
          <a:p>
            <a:pPr marL="457200" indent="-457200" algn="just">
              <a:buAutoNum type="arabicPeriod"/>
            </a:pPr>
            <a:r>
              <a:rPr lang="en-US" sz="2400" b="1" dirty="0" smtClean="0">
                <a:solidFill>
                  <a:srgbClr val="FFFF00"/>
                </a:solidFill>
                <a:latin typeface="Arial" pitchFamily="34" charset="0"/>
                <a:cs typeface="Arial" pitchFamily="34" charset="0"/>
              </a:rPr>
              <a:t>SPINA BIFIDA OCCULTA--- </a:t>
            </a:r>
          </a:p>
          <a:p>
            <a:pPr marL="457200" indent="-457200" algn="just">
              <a:buNone/>
            </a:pPr>
            <a:endParaRPr lang="en-US" sz="2400" b="1" dirty="0" smtClean="0">
              <a:solidFill>
                <a:schemeClr val="bg1"/>
              </a:solidFill>
              <a:latin typeface="Arial" pitchFamily="34" charset="0"/>
              <a:cs typeface="Arial" pitchFamily="34" charset="0"/>
            </a:endParaRPr>
          </a:p>
          <a:p>
            <a:pPr marL="457200" indent="-457200" algn="just"/>
            <a:r>
              <a:rPr lang="en-US" sz="2400" b="1" dirty="0" smtClean="0">
                <a:solidFill>
                  <a:schemeClr val="bg1"/>
                </a:solidFill>
                <a:latin typeface="Arial" pitchFamily="34" charset="0"/>
                <a:cs typeface="Arial" pitchFamily="34" charset="0"/>
              </a:rPr>
              <a:t>Failure of fusion of vertebral arches.</a:t>
            </a:r>
          </a:p>
          <a:p>
            <a:pPr marL="457200" indent="-457200" algn="just"/>
            <a:r>
              <a:rPr lang="en-US" sz="2400" b="1" dirty="0" smtClean="0">
                <a:solidFill>
                  <a:schemeClr val="bg1"/>
                </a:solidFill>
                <a:latin typeface="Arial" pitchFamily="34" charset="0"/>
                <a:cs typeface="Arial" pitchFamily="34" charset="0"/>
              </a:rPr>
              <a:t>Skin pigmentation</a:t>
            </a:r>
          </a:p>
          <a:p>
            <a:pPr marL="457200" indent="-457200" algn="just"/>
            <a:r>
              <a:rPr lang="en-US" sz="2400" b="1" dirty="0" smtClean="0">
                <a:solidFill>
                  <a:schemeClr val="bg1"/>
                </a:solidFill>
                <a:latin typeface="Arial" pitchFamily="34" charset="0"/>
                <a:cs typeface="Arial" pitchFamily="34" charset="0"/>
              </a:rPr>
              <a:t>Dimples</a:t>
            </a:r>
          </a:p>
          <a:p>
            <a:pPr marL="457200" indent="-457200" algn="just"/>
            <a:r>
              <a:rPr lang="en-US" sz="2400" b="1" dirty="0" smtClean="0">
                <a:solidFill>
                  <a:schemeClr val="bg1"/>
                </a:solidFill>
                <a:latin typeface="Arial" pitchFamily="34" charset="0"/>
                <a:cs typeface="Arial" pitchFamily="34" charset="0"/>
              </a:rPr>
              <a:t>Sinuses</a:t>
            </a:r>
          </a:p>
          <a:p>
            <a:pPr marL="457200" indent="-457200" algn="just"/>
            <a:r>
              <a:rPr lang="en-US" sz="2400" b="1" dirty="0" err="1" smtClean="0">
                <a:solidFill>
                  <a:schemeClr val="bg1"/>
                </a:solidFill>
                <a:latin typeface="Arial" pitchFamily="34" charset="0"/>
                <a:cs typeface="Arial" pitchFamily="34" charset="0"/>
              </a:rPr>
              <a:t>Pedunculated</a:t>
            </a:r>
            <a:r>
              <a:rPr lang="en-US" sz="2400" b="1" dirty="0" smtClean="0">
                <a:solidFill>
                  <a:schemeClr val="bg1"/>
                </a:solidFill>
                <a:latin typeface="Arial" pitchFamily="34" charset="0"/>
                <a:cs typeface="Arial" pitchFamily="34" charset="0"/>
              </a:rPr>
              <a:t> tail</a:t>
            </a:r>
          </a:p>
          <a:p>
            <a:pPr marL="457200" indent="-457200" algn="just"/>
            <a:r>
              <a:rPr lang="en-US" sz="2400" b="1" dirty="0" err="1" smtClean="0">
                <a:solidFill>
                  <a:schemeClr val="bg1"/>
                </a:solidFill>
                <a:latin typeface="Arial" pitchFamily="34" charset="0"/>
                <a:cs typeface="Arial" pitchFamily="34" charset="0"/>
              </a:rPr>
              <a:t>Hyertrichosis</a:t>
            </a:r>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142852"/>
            <a:ext cx="8229600" cy="857256"/>
          </a:xfrm>
        </p:spPr>
        <p:txBody>
          <a:bodyPr>
            <a:normAutofit/>
          </a:bodyPr>
          <a:lstStyle/>
          <a:p>
            <a:pPr algn="ctr"/>
            <a:r>
              <a:rPr lang="en-US" sz="4000" b="1" dirty="0" smtClean="0">
                <a:solidFill>
                  <a:srgbClr val="FFFF00"/>
                </a:solidFill>
              </a:rPr>
              <a:t>GASTRULATION</a:t>
            </a:r>
          </a:p>
        </p:txBody>
      </p:sp>
      <p:sp>
        <p:nvSpPr>
          <p:cNvPr id="28676" name="Content Placeholder 2"/>
          <p:cNvSpPr>
            <a:spLocks noGrp="1"/>
          </p:cNvSpPr>
          <p:nvPr>
            <p:ph idx="1"/>
          </p:nvPr>
        </p:nvSpPr>
        <p:spPr>
          <a:xfrm>
            <a:off x="152400" y="1428736"/>
            <a:ext cx="8534400" cy="5276865"/>
          </a:xfrm>
        </p:spPr>
        <p:txBody>
          <a:bodyPr>
            <a:normAutofit/>
          </a:bodyPr>
          <a:lstStyle/>
          <a:p>
            <a:pPr algn="just"/>
            <a:r>
              <a:rPr lang="en-US" b="1" dirty="0" smtClean="0">
                <a:solidFill>
                  <a:schemeClr val="bg1"/>
                </a:solidFill>
                <a:latin typeface="Arial" pitchFamily="34" charset="0"/>
                <a:cs typeface="Arial" pitchFamily="34" charset="0"/>
              </a:rPr>
              <a:t>Gastrulation is the process of establishment of the three germ layers, namely, the ectoderm, mesoderm and endoderm, in the embryo.</a:t>
            </a:r>
          </a:p>
          <a:p>
            <a:pPr algn="just"/>
            <a:endParaRPr lang="en-US" b="1" dirty="0" smtClean="0">
              <a:solidFill>
                <a:schemeClr val="bg1"/>
              </a:solidFill>
              <a:latin typeface="Arial" pitchFamily="34" charset="0"/>
              <a:cs typeface="Arial" pitchFamily="34" charset="0"/>
            </a:endParaRPr>
          </a:p>
          <a:p>
            <a:pPr algn="just"/>
            <a:r>
              <a:rPr lang="en-US" b="1" dirty="0" smtClean="0">
                <a:solidFill>
                  <a:schemeClr val="bg1"/>
                </a:solidFill>
                <a:latin typeface="Arial" pitchFamily="34" charset="0"/>
                <a:cs typeface="Arial" pitchFamily="34" charset="0"/>
              </a:rPr>
              <a:t>Gastrulation occurs in the third week of gestation which begins with the appearance of the primitive streak, which has the primitive node at its cephalic end.</a:t>
            </a:r>
          </a:p>
          <a:p>
            <a:pPr algn="just">
              <a:buNone/>
            </a:pPr>
            <a:endParaRPr lang="en-US" b="1" dirty="0" smtClean="0">
              <a:solidFill>
                <a:schemeClr val="bg1"/>
              </a:solidFill>
              <a:latin typeface="Arial" pitchFamily="34" charset="0"/>
              <a:cs typeface="Arial" pitchFamily="34" charset="0"/>
            </a:endParaRPr>
          </a:p>
          <a:p>
            <a:pPr algn="just">
              <a:buNone/>
            </a:pPr>
            <a:endParaRPr lang="en-US"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214422"/>
          </a:xfrm>
        </p:spPr>
        <p:txBody>
          <a:bodyPr>
            <a:normAutofit/>
          </a:bodyPr>
          <a:lstStyle/>
          <a:p>
            <a:pPr algn="ctr"/>
            <a:r>
              <a:rPr lang="en-US" sz="2800" b="1" dirty="0" smtClean="0">
                <a:solidFill>
                  <a:srgbClr val="FFFF00"/>
                </a:solidFill>
                <a:latin typeface="Arial" pitchFamily="34" charset="0"/>
                <a:cs typeface="Arial" pitchFamily="34" charset="0"/>
              </a:rPr>
              <a:t>TYPES OF SPINA BIFIDA</a:t>
            </a:r>
          </a:p>
        </p:txBody>
      </p:sp>
      <p:sp>
        <p:nvSpPr>
          <p:cNvPr id="28676" name="Content Placeholder 2"/>
          <p:cNvSpPr>
            <a:spLocks noGrp="1"/>
          </p:cNvSpPr>
          <p:nvPr>
            <p:ph idx="1"/>
          </p:nvPr>
        </p:nvSpPr>
        <p:spPr>
          <a:xfrm>
            <a:off x="152400" y="1500174"/>
            <a:ext cx="8534400" cy="5205427"/>
          </a:xfrm>
        </p:spPr>
        <p:txBody>
          <a:bodyPr>
            <a:normAutofit/>
          </a:bodyPr>
          <a:lstStyle/>
          <a:p>
            <a:pPr algn="just">
              <a:buNone/>
            </a:pPr>
            <a:r>
              <a:rPr lang="en-US" sz="2400" b="1" dirty="0" smtClean="0">
                <a:solidFill>
                  <a:schemeClr val="bg1"/>
                </a:solidFill>
                <a:latin typeface="Arial" pitchFamily="34" charset="0"/>
                <a:cs typeface="Arial" pitchFamily="34" charset="0"/>
              </a:rPr>
              <a:t>2</a:t>
            </a:r>
            <a:r>
              <a:rPr lang="en-US" sz="2400" b="1" dirty="0" smtClean="0">
                <a:solidFill>
                  <a:srgbClr val="FFFF00"/>
                </a:solidFill>
                <a:latin typeface="Arial" pitchFamily="34" charset="0"/>
                <a:cs typeface="Arial" pitchFamily="34" charset="0"/>
              </a:rPr>
              <a:t>. SPINA BIFIDA APERTA </a:t>
            </a:r>
            <a:r>
              <a:rPr lang="en-US" sz="2400" b="1" dirty="0" smtClean="0">
                <a:solidFill>
                  <a:schemeClr val="bg1"/>
                </a:solidFill>
                <a:latin typeface="Arial" pitchFamily="34" charset="0"/>
                <a:cs typeface="Arial" pitchFamily="34" charset="0"/>
              </a:rPr>
              <a:t>→</a:t>
            </a:r>
          </a:p>
          <a:p>
            <a:pPr algn="just">
              <a:buNone/>
            </a:pPr>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Meningocele</a:t>
            </a:r>
            <a:endParaRPr lang="en-US" sz="2400" b="1" dirty="0" smtClean="0">
              <a:solidFill>
                <a:schemeClr val="bg1"/>
              </a:solidFill>
              <a:latin typeface="Arial" pitchFamily="34" charset="0"/>
              <a:cs typeface="Arial" pitchFamily="34" charset="0"/>
            </a:endParaRPr>
          </a:p>
          <a:p>
            <a:pPr algn="just">
              <a:buNone/>
            </a:pPr>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Meningomyelocele</a:t>
            </a:r>
            <a:endParaRPr lang="en-US" sz="2400" b="1" dirty="0" smtClean="0">
              <a:solidFill>
                <a:schemeClr val="bg1"/>
              </a:solidFill>
              <a:latin typeface="Arial" pitchFamily="34" charset="0"/>
              <a:cs typeface="Arial" pitchFamily="34" charset="0"/>
            </a:endParaRPr>
          </a:p>
          <a:p>
            <a:pPr algn="just">
              <a:buNone/>
            </a:pPr>
            <a:endParaRPr lang="en-US" sz="2400" b="1" dirty="0" smtClean="0">
              <a:solidFill>
                <a:schemeClr val="bg1"/>
              </a:solidFill>
              <a:latin typeface="Arial" pitchFamily="34" charset="0"/>
              <a:cs typeface="Arial" pitchFamily="34" charset="0"/>
            </a:endParaRPr>
          </a:p>
          <a:p>
            <a:pPr algn="just"/>
            <a:r>
              <a:rPr lang="en-US" sz="2400" b="1" dirty="0" err="1" smtClean="0">
                <a:solidFill>
                  <a:schemeClr val="bg1"/>
                </a:solidFill>
                <a:latin typeface="Arial" pitchFamily="34" charset="0"/>
                <a:cs typeface="Arial" pitchFamily="34" charset="0"/>
              </a:rPr>
              <a:t>Rachischiais</a:t>
            </a:r>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642918"/>
          </a:xfrm>
        </p:spPr>
        <p:txBody>
          <a:bodyPr>
            <a:normAutofit/>
          </a:bodyPr>
          <a:lstStyle/>
          <a:p>
            <a:pPr algn="ctr"/>
            <a:r>
              <a:rPr lang="en-US" sz="2800" b="1" dirty="0" smtClean="0">
                <a:solidFill>
                  <a:srgbClr val="FFFF00"/>
                </a:solidFill>
                <a:latin typeface="Arial" pitchFamily="34" charset="0"/>
                <a:cs typeface="Arial" pitchFamily="34" charset="0"/>
              </a:rPr>
              <a:t>3. TETHERED CORD SYNDROME.</a:t>
            </a:r>
          </a:p>
        </p:txBody>
      </p:sp>
      <p:sp>
        <p:nvSpPr>
          <p:cNvPr id="28676" name="Content Placeholder 2"/>
          <p:cNvSpPr>
            <a:spLocks noGrp="1"/>
          </p:cNvSpPr>
          <p:nvPr>
            <p:ph idx="1"/>
          </p:nvPr>
        </p:nvSpPr>
        <p:spPr>
          <a:xfrm>
            <a:off x="152400" y="928670"/>
            <a:ext cx="8534400" cy="5776931"/>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r>
              <a:rPr lang="en-US" sz="2800" b="1" dirty="0" err="1" smtClean="0">
                <a:solidFill>
                  <a:schemeClr val="bg1"/>
                </a:solidFill>
                <a:latin typeface="Arial" pitchFamily="34" charset="0"/>
                <a:cs typeface="Arial" pitchFamily="34" charset="0"/>
              </a:rPr>
              <a:t>Lipomyelomeningocele</a:t>
            </a:r>
            <a:endParaRPr lang="en-US" sz="2800" b="1" dirty="0" smtClean="0">
              <a:solidFill>
                <a:schemeClr val="bg1"/>
              </a:solidFill>
              <a:latin typeface="Arial" pitchFamily="34" charset="0"/>
              <a:cs typeface="Arial" pitchFamily="34" charset="0"/>
            </a:endParaRPr>
          </a:p>
          <a:p>
            <a:pPr algn="just">
              <a:buNone/>
            </a:pPr>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Thickened </a:t>
            </a:r>
            <a:r>
              <a:rPr lang="en-US" sz="2800" b="1" dirty="0" err="1" smtClean="0">
                <a:solidFill>
                  <a:schemeClr val="bg1"/>
                </a:solidFill>
                <a:latin typeface="Arial" pitchFamily="34" charset="0"/>
                <a:cs typeface="Arial" pitchFamily="34" charset="0"/>
              </a:rPr>
              <a:t>Filum</a:t>
            </a:r>
            <a:r>
              <a:rPr lang="en-US" sz="2800" b="1" dirty="0" smtClean="0">
                <a:solidFill>
                  <a:schemeClr val="bg1"/>
                </a:solidFill>
                <a:latin typeface="Arial" pitchFamily="34" charset="0"/>
                <a:cs typeface="Arial" pitchFamily="34" charset="0"/>
              </a:rPr>
              <a:t> </a:t>
            </a:r>
            <a:r>
              <a:rPr lang="en-US" sz="2800" b="1" dirty="0" err="1" smtClean="0">
                <a:solidFill>
                  <a:schemeClr val="bg1"/>
                </a:solidFill>
                <a:latin typeface="Arial" pitchFamily="34" charset="0"/>
                <a:cs typeface="Arial" pitchFamily="34" charset="0"/>
              </a:rPr>
              <a:t>Terminale</a:t>
            </a:r>
            <a:endParaRPr lang="en-US" sz="2800" b="1" dirty="0" smtClean="0">
              <a:solidFill>
                <a:schemeClr val="bg1"/>
              </a:solidFill>
              <a:latin typeface="Arial" pitchFamily="34" charset="0"/>
              <a:cs typeface="Arial" pitchFamily="34" charset="0"/>
            </a:endParaRPr>
          </a:p>
          <a:p>
            <a:pPr algn="just">
              <a:buNone/>
            </a:pPr>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642918"/>
          </a:xfrm>
        </p:spPr>
        <p:txBody>
          <a:bodyPr>
            <a:normAutofit/>
          </a:bodyPr>
          <a:lstStyle/>
          <a:p>
            <a:pPr algn="ctr"/>
            <a:r>
              <a:rPr lang="en-US" sz="2800" b="1" dirty="0" smtClean="0">
                <a:solidFill>
                  <a:srgbClr val="FFFF00"/>
                </a:solidFill>
                <a:latin typeface="Arial" pitchFamily="34" charset="0"/>
                <a:cs typeface="Arial" pitchFamily="34" charset="0"/>
              </a:rPr>
              <a:t>4. SPLIT CORD MALFORMATIONS</a:t>
            </a:r>
          </a:p>
        </p:txBody>
      </p:sp>
      <p:sp>
        <p:nvSpPr>
          <p:cNvPr id="28676" name="Content Placeholder 2"/>
          <p:cNvSpPr>
            <a:spLocks noGrp="1"/>
          </p:cNvSpPr>
          <p:nvPr>
            <p:ph idx="1"/>
          </p:nvPr>
        </p:nvSpPr>
        <p:spPr>
          <a:xfrm>
            <a:off x="152400" y="928670"/>
            <a:ext cx="8534400" cy="5776931"/>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r>
              <a:rPr lang="en-US" sz="2800" b="1" dirty="0" err="1" smtClean="0">
                <a:solidFill>
                  <a:schemeClr val="bg1"/>
                </a:solidFill>
                <a:latin typeface="Arial" pitchFamily="34" charset="0"/>
                <a:cs typeface="Arial" pitchFamily="34" charset="0"/>
              </a:rPr>
              <a:t>Diastematomyelia</a:t>
            </a:r>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r>
              <a:rPr lang="en-US" sz="2800" b="1" dirty="0" err="1" smtClean="0">
                <a:solidFill>
                  <a:schemeClr val="bg1"/>
                </a:solidFill>
                <a:latin typeface="Arial" pitchFamily="34" charset="0"/>
                <a:cs typeface="Arial" pitchFamily="34" charset="0"/>
              </a:rPr>
              <a:t>Diplomyelia</a:t>
            </a:r>
            <a:endParaRPr lang="en-US" sz="2800" b="1" dirty="0" smtClean="0">
              <a:solidFill>
                <a:schemeClr val="bg1"/>
              </a:solidFill>
              <a:latin typeface="Arial" pitchFamily="34" charset="0"/>
              <a:cs typeface="Arial" pitchFamily="34" charset="0"/>
            </a:endParaRPr>
          </a:p>
          <a:p>
            <a:pPr algn="just">
              <a:buNone/>
            </a:pPr>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785926"/>
          </a:xfrm>
        </p:spPr>
        <p:txBody>
          <a:bodyPr>
            <a:normAutofit/>
          </a:bodyPr>
          <a:lstStyle/>
          <a:p>
            <a:r>
              <a:rPr lang="en-US" sz="2800" b="1" dirty="0" smtClean="0">
                <a:solidFill>
                  <a:srgbClr val="FFFF00"/>
                </a:solidFill>
                <a:latin typeface="Arial" pitchFamily="34" charset="0"/>
                <a:cs typeface="Arial" pitchFamily="34" charset="0"/>
              </a:rPr>
              <a:t>5. CONGENITAL DERMAL SINUS</a:t>
            </a:r>
          </a:p>
        </p:txBody>
      </p:sp>
      <p:sp>
        <p:nvSpPr>
          <p:cNvPr id="28676" name="Content Placeholder 2"/>
          <p:cNvSpPr>
            <a:spLocks noGrp="1"/>
          </p:cNvSpPr>
          <p:nvPr>
            <p:ph idx="1"/>
          </p:nvPr>
        </p:nvSpPr>
        <p:spPr>
          <a:xfrm>
            <a:off x="152400" y="2214554"/>
            <a:ext cx="8534400" cy="4491047"/>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buNone/>
            </a:pPr>
            <a:r>
              <a:rPr lang="en-US" sz="2800" b="1" dirty="0" smtClean="0">
                <a:solidFill>
                  <a:srgbClr val="FFFF00"/>
                </a:solidFill>
                <a:latin typeface="Arial" pitchFamily="34" charset="0"/>
                <a:cs typeface="Arial" pitchFamily="34" charset="0"/>
              </a:rPr>
              <a:t>6. ANTERIOR MENINGOCELE</a:t>
            </a:r>
          </a:p>
          <a:p>
            <a:pPr algn="just">
              <a:buNone/>
            </a:pPr>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1071546"/>
          </a:xfrm>
        </p:spPr>
        <p:txBody>
          <a:bodyPr>
            <a:normAutofit/>
          </a:bodyPr>
          <a:lstStyle/>
          <a:p>
            <a:r>
              <a:rPr lang="en-US" sz="2800" b="1" dirty="0" smtClean="0">
                <a:solidFill>
                  <a:srgbClr val="FFFF00"/>
                </a:solidFill>
                <a:latin typeface="Arial" pitchFamily="34" charset="0"/>
                <a:cs typeface="Arial" pitchFamily="34" charset="0"/>
              </a:rPr>
              <a:t>SPINA BIFIDA OCCULTA - PATHOGENESIS</a:t>
            </a:r>
          </a:p>
        </p:txBody>
      </p:sp>
      <p:sp>
        <p:nvSpPr>
          <p:cNvPr id="28676" name="Content Placeholder 2"/>
          <p:cNvSpPr>
            <a:spLocks noGrp="1"/>
          </p:cNvSpPr>
          <p:nvPr>
            <p:ph idx="1"/>
          </p:nvPr>
        </p:nvSpPr>
        <p:spPr>
          <a:xfrm>
            <a:off x="152400" y="1142984"/>
            <a:ext cx="8534400" cy="5562617"/>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Failure of fusion of vertebral arches</a:t>
            </a:r>
          </a:p>
          <a:p>
            <a:pPr algn="just">
              <a:buNone/>
            </a:pPr>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Most frequent in the 5</a:t>
            </a:r>
            <a:r>
              <a:rPr lang="en-US" sz="2800" b="1" baseline="30000" dirty="0" smtClean="0">
                <a:solidFill>
                  <a:schemeClr val="bg1"/>
                </a:solidFill>
                <a:latin typeface="Arial" pitchFamily="34" charset="0"/>
                <a:cs typeface="Arial" pitchFamily="34" charset="0"/>
              </a:rPr>
              <a:t>th</a:t>
            </a:r>
            <a:r>
              <a:rPr lang="en-US" sz="2800" b="1" dirty="0" smtClean="0">
                <a:solidFill>
                  <a:schemeClr val="bg1"/>
                </a:solidFill>
                <a:latin typeface="Arial" pitchFamily="34" charset="0"/>
                <a:cs typeface="Arial" pitchFamily="34" charset="0"/>
              </a:rPr>
              <a:t> lumbar and 1</a:t>
            </a:r>
            <a:r>
              <a:rPr lang="en-US" sz="2800" b="1" baseline="30000" dirty="0" smtClean="0">
                <a:solidFill>
                  <a:schemeClr val="bg1"/>
                </a:solidFill>
                <a:latin typeface="Arial" pitchFamily="34" charset="0"/>
                <a:cs typeface="Arial" pitchFamily="34" charset="0"/>
              </a:rPr>
              <a:t>st</a:t>
            </a:r>
            <a:r>
              <a:rPr lang="en-US" sz="2800" b="1" dirty="0" smtClean="0">
                <a:solidFill>
                  <a:schemeClr val="bg1"/>
                </a:solidFill>
                <a:latin typeface="Arial" pitchFamily="34" charset="0"/>
                <a:cs typeface="Arial" pitchFamily="34" charset="0"/>
              </a:rPr>
              <a:t> sacral</a:t>
            </a:r>
          </a:p>
          <a:p>
            <a:pPr algn="just">
              <a:buNone/>
            </a:pPr>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May involve only one vertebra or may extend over several segments.</a:t>
            </a:r>
          </a:p>
          <a:p>
            <a:pPr algn="just"/>
            <a:endParaRPr lang="en-US" sz="2800" b="1" dirty="0" smtClean="0">
              <a:solidFill>
                <a:schemeClr val="bg1"/>
              </a:solidFill>
              <a:latin typeface="Arial" pitchFamily="34" charset="0"/>
              <a:cs typeface="Arial" pitchFamily="34" charset="0"/>
            </a:endParaRPr>
          </a:p>
          <a:p>
            <a:pPr algn="just">
              <a:buNone/>
            </a:pPr>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642918"/>
          </a:xfrm>
        </p:spPr>
        <p:txBody>
          <a:bodyPr>
            <a:normAutofit/>
          </a:bodyPr>
          <a:lstStyle/>
          <a:p>
            <a:pPr algn="ctr"/>
            <a:r>
              <a:rPr lang="en-US" sz="2800" b="1" dirty="0" smtClean="0">
                <a:solidFill>
                  <a:srgbClr val="FFFF00"/>
                </a:solidFill>
                <a:latin typeface="Arial" pitchFamily="34" charset="0"/>
                <a:cs typeface="Arial" pitchFamily="34" charset="0"/>
              </a:rPr>
              <a:t>SPINA BIFIDA APERTA</a:t>
            </a:r>
          </a:p>
        </p:txBody>
      </p:sp>
      <p:sp>
        <p:nvSpPr>
          <p:cNvPr id="28676" name="Content Placeholder 2"/>
          <p:cNvSpPr>
            <a:spLocks noGrp="1"/>
          </p:cNvSpPr>
          <p:nvPr>
            <p:ph idx="1"/>
          </p:nvPr>
        </p:nvSpPr>
        <p:spPr>
          <a:xfrm>
            <a:off x="152400" y="928670"/>
            <a:ext cx="8534400" cy="5776931"/>
          </a:xfrm>
        </p:spPr>
        <p:txBody>
          <a:bodyPr>
            <a:normAutofit/>
          </a:bodyPr>
          <a:lstStyle/>
          <a:p>
            <a:pPr algn="just">
              <a:buNone/>
            </a:pPr>
            <a:endParaRPr lang="en-US" sz="2400" b="1" dirty="0" smtClean="0">
              <a:solidFill>
                <a:schemeClr val="bg1"/>
              </a:solidFill>
              <a:latin typeface="Arial" pitchFamily="34" charset="0"/>
              <a:cs typeface="Arial" pitchFamily="34" charset="0"/>
            </a:endParaRPr>
          </a:p>
          <a:p>
            <a:pPr algn="just">
              <a:buNone/>
            </a:pPr>
            <a:r>
              <a:rPr lang="en-US" sz="2800" b="1" u="sng" dirty="0" smtClean="0">
                <a:solidFill>
                  <a:srgbClr val="FFC000"/>
                </a:solidFill>
                <a:latin typeface="Arial" pitchFamily="34" charset="0"/>
                <a:cs typeface="Arial" pitchFamily="34" charset="0"/>
              </a:rPr>
              <a:t>MYELOMENINGOCELE</a:t>
            </a:r>
          </a:p>
          <a:p>
            <a:pPr algn="just">
              <a:buNone/>
            </a:pPr>
            <a:endParaRPr lang="en-US" sz="2800" b="1" u="sng"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Almost all patients with myelomeningocele also have </a:t>
            </a:r>
            <a:r>
              <a:rPr lang="en-US" sz="2800" b="1" dirty="0" err="1" smtClean="0">
                <a:solidFill>
                  <a:schemeClr val="bg1"/>
                </a:solidFill>
                <a:latin typeface="Arial" pitchFamily="34" charset="0"/>
                <a:cs typeface="Arial" pitchFamily="34" charset="0"/>
              </a:rPr>
              <a:t>Chiari</a:t>
            </a:r>
            <a:r>
              <a:rPr lang="en-US" sz="2800" b="1" dirty="0" smtClean="0">
                <a:solidFill>
                  <a:schemeClr val="bg1"/>
                </a:solidFill>
                <a:latin typeface="Arial" pitchFamily="34" charset="0"/>
                <a:cs typeface="Arial" pitchFamily="34" charset="0"/>
              </a:rPr>
              <a:t> II hindbrain malformation</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Associated brainstem defects include </a:t>
            </a:r>
            <a:r>
              <a:rPr lang="en-US" sz="2800" b="1" dirty="0" err="1" smtClean="0">
                <a:solidFill>
                  <a:schemeClr val="bg1"/>
                </a:solidFill>
                <a:latin typeface="Arial" pitchFamily="34" charset="0"/>
                <a:cs typeface="Arial" pitchFamily="34" charset="0"/>
              </a:rPr>
              <a:t>medullary</a:t>
            </a:r>
            <a:r>
              <a:rPr lang="en-US" sz="2800" b="1" dirty="0" smtClean="0">
                <a:solidFill>
                  <a:schemeClr val="bg1"/>
                </a:solidFill>
                <a:latin typeface="Arial" pitchFamily="34" charset="0"/>
                <a:cs typeface="Arial" pitchFamily="34" charset="0"/>
              </a:rPr>
              <a:t> kinking, tectal beaking and intrinsic nuclei abnormalities.</a:t>
            </a: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642918"/>
          </a:xfrm>
        </p:spPr>
        <p:txBody>
          <a:bodyPr>
            <a:normAutofit/>
          </a:bodyPr>
          <a:lstStyle/>
          <a:p>
            <a:pPr algn="ctr"/>
            <a:r>
              <a:rPr lang="en-US" sz="2800" b="1" dirty="0" smtClean="0">
                <a:solidFill>
                  <a:srgbClr val="FFFF00"/>
                </a:solidFill>
                <a:latin typeface="Arial" pitchFamily="34" charset="0"/>
                <a:cs typeface="Arial" pitchFamily="34" charset="0"/>
              </a:rPr>
              <a:t>PATHOGENESIS OF MYELOMENINGOCELE</a:t>
            </a:r>
          </a:p>
        </p:txBody>
      </p:sp>
      <p:sp>
        <p:nvSpPr>
          <p:cNvPr id="28676" name="Content Placeholder 2"/>
          <p:cNvSpPr>
            <a:spLocks noGrp="1"/>
          </p:cNvSpPr>
          <p:nvPr>
            <p:ph idx="1"/>
          </p:nvPr>
        </p:nvSpPr>
        <p:spPr>
          <a:xfrm>
            <a:off x="152400" y="928670"/>
            <a:ext cx="8534400" cy="5776931"/>
          </a:xfrm>
        </p:spPr>
        <p:txBody>
          <a:bodyPr>
            <a:normAutofit/>
          </a:bodyPr>
          <a:lstStyle/>
          <a:p>
            <a:pPr algn="just"/>
            <a:r>
              <a:rPr lang="en-US" sz="2400" b="1" dirty="0" smtClean="0">
                <a:solidFill>
                  <a:schemeClr val="bg1"/>
                </a:solidFill>
                <a:latin typeface="Arial" pitchFamily="34" charset="0"/>
                <a:cs typeface="Arial" pitchFamily="34" charset="0"/>
              </a:rPr>
              <a:t>Closure of the posterior </a:t>
            </a:r>
            <a:r>
              <a:rPr lang="en-US" sz="2400" b="1" dirty="0" err="1" smtClean="0">
                <a:solidFill>
                  <a:schemeClr val="bg1"/>
                </a:solidFill>
                <a:latin typeface="Arial" pitchFamily="34" charset="0"/>
                <a:cs typeface="Arial" pitchFamily="34" charset="0"/>
              </a:rPr>
              <a:t>neuropore</a:t>
            </a:r>
            <a:r>
              <a:rPr lang="en-US" sz="2400" b="1" dirty="0" smtClean="0">
                <a:solidFill>
                  <a:schemeClr val="bg1"/>
                </a:solidFill>
                <a:latin typeface="Arial" pitchFamily="34" charset="0"/>
                <a:cs typeface="Arial" pitchFamily="34" charset="0"/>
              </a:rPr>
              <a:t> occurs at approximately 26 days of gestation.</a:t>
            </a:r>
          </a:p>
          <a:p>
            <a:pPr algn="just">
              <a:buNone/>
            </a:pPr>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According to the most widely accepted theory, the posterior </a:t>
            </a:r>
            <a:r>
              <a:rPr lang="en-US" sz="2400" b="1" dirty="0" err="1" smtClean="0">
                <a:solidFill>
                  <a:schemeClr val="bg1"/>
                </a:solidFill>
                <a:latin typeface="Arial" pitchFamily="34" charset="0"/>
                <a:cs typeface="Arial" pitchFamily="34" charset="0"/>
              </a:rPr>
              <a:t>neuropore</a:t>
            </a:r>
            <a:r>
              <a:rPr lang="en-US" sz="2400" b="1" dirty="0" smtClean="0">
                <a:solidFill>
                  <a:schemeClr val="bg1"/>
                </a:solidFill>
                <a:latin typeface="Arial" pitchFamily="34" charset="0"/>
                <a:cs typeface="Arial" pitchFamily="34" charset="0"/>
              </a:rPr>
              <a:t> fails to close completely during </a:t>
            </a:r>
            <a:r>
              <a:rPr lang="en-US" sz="2400" b="1" dirty="0" err="1" smtClean="0">
                <a:solidFill>
                  <a:schemeClr val="bg1"/>
                </a:solidFill>
                <a:latin typeface="Arial" pitchFamily="34" charset="0"/>
                <a:cs typeface="Arial" pitchFamily="34" charset="0"/>
              </a:rPr>
              <a:t>neurulation</a:t>
            </a:r>
            <a:r>
              <a:rPr lang="en-US" sz="2400" b="1" dirty="0" smtClean="0">
                <a:solidFill>
                  <a:schemeClr val="bg1"/>
                </a:solidFill>
                <a:latin typeface="Arial" pitchFamily="34" charset="0"/>
                <a:cs typeface="Arial" pitchFamily="34" charset="0"/>
              </a:rPr>
              <a:t>, and a </a:t>
            </a:r>
            <a:r>
              <a:rPr lang="en-US" sz="2400" b="1" dirty="0" err="1" smtClean="0">
                <a:solidFill>
                  <a:schemeClr val="bg1"/>
                </a:solidFill>
                <a:latin typeface="Arial" pitchFamily="34" charset="0"/>
                <a:cs typeface="Arial" pitchFamily="34" charset="0"/>
              </a:rPr>
              <a:t>myelomeningicele</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Chiari</a:t>
            </a:r>
            <a:r>
              <a:rPr lang="en-US" sz="2400" b="1" dirty="0" smtClean="0">
                <a:solidFill>
                  <a:schemeClr val="bg1"/>
                </a:solidFill>
                <a:latin typeface="Arial" pitchFamily="34" charset="0"/>
                <a:cs typeface="Arial" pitchFamily="34" charset="0"/>
              </a:rPr>
              <a:t> II malformation and hydrocephalus develop.</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Toxic agents like </a:t>
            </a:r>
            <a:r>
              <a:rPr lang="en-US" sz="2400" b="1" dirty="0" err="1" smtClean="0">
                <a:solidFill>
                  <a:schemeClr val="bg1"/>
                </a:solidFill>
                <a:latin typeface="Arial" pitchFamily="34" charset="0"/>
                <a:cs typeface="Arial" pitchFamily="34" charset="0"/>
              </a:rPr>
              <a:t>cytochalasin</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vinblastine</a:t>
            </a:r>
            <a:r>
              <a:rPr lang="en-US" sz="2400" b="1" dirty="0" smtClean="0">
                <a:solidFill>
                  <a:schemeClr val="bg1"/>
                </a:solidFill>
                <a:latin typeface="Arial" pitchFamily="34" charset="0"/>
                <a:cs typeface="Arial" pitchFamily="34" charset="0"/>
              </a:rPr>
              <a:t>, calcium channel antagonists, </a:t>
            </a:r>
            <a:r>
              <a:rPr lang="en-US" sz="2400" b="1" dirty="0" err="1" smtClean="0">
                <a:solidFill>
                  <a:schemeClr val="bg1"/>
                </a:solidFill>
                <a:latin typeface="Arial" pitchFamily="34" charset="0"/>
                <a:cs typeface="Arial" pitchFamily="34" charset="0"/>
              </a:rPr>
              <a:t>phospholipase</a:t>
            </a:r>
            <a:r>
              <a:rPr lang="en-US" sz="2400" b="1" dirty="0" smtClean="0">
                <a:solidFill>
                  <a:schemeClr val="bg1"/>
                </a:solidFill>
                <a:latin typeface="Arial" pitchFamily="34" charset="0"/>
                <a:cs typeface="Arial" pitchFamily="34" charset="0"/>
              </a:rPr>
              <a:t> C, </a:t>
            </a:r>
            <a:r>
              <a:rPr lang="en-US" sz="2400" b="1" dirty="0" err="1" smtClean="0">
                <a:solidFill>
                  <a:schemeClr val="bg1"/>
                </a:solidFill>
                <a:latin typeface="Arial" pitchFamily="34" charset="0"/>
                <a:cs typeface="Arial" pitchFamily="34" charset="0"/>
              </a:rPr>
              <a:t>concanavalin</a:t>
            </a:r>
            <a:r>
              <a:rPr lang="en-US" sz="2400" b="1" dirty="0" smtClean="0">
                <a:solidFill>
                  <a:schemeClr val="bg1"/>
                </a:solidFill>
                <a:latin typeface="Arial" pitchFamily="34" charset="0"/>
                <a:cs typeface="Arial" pitchFamily="34" charset="0"/>
              </a:rPr>
              <a:t> A, retinoic acid, </a:t>
            </a:r>
            <a:r>
              <a:rPr lang="en-US" sz="2400" b="1" dirty="0" err="1" smtClean="0">
                <a:solidFill>
                  <a:schemeClr val="bg1"/>
                </a:solidFill>
                <a:latin typeface="Arial" pitchFamily="34" charset="0"/>
                <a:cs typeface="Arial" pitchFamily="34" charset="0"/>
              </a:rPr>
              <a:t>hydroxyurea</a:t>
            </a:r>
            <a:r>
              <a:rPr lang="en-US" sz="2400" b="1" dirty="0" smtClean="0">
                <a:solidFill>
                  <a:schemeClr val="bg1"/>
                </a:solidFill>
                <a:latin typeface="Arial" pitchFamily="34" charset="0"/>
                <a:cs typeface="Arial" pitchFamily="34" charset="0"/>
              </a:rPr>
              <a:t> and </a:t>
            </a:r>
            <a:r>
              <a:rPr lang="en-US" sz="2400" b="1" dirty="0" err="1" smtClean="0">
                <a:solidFill>
                  <a:schemeClr val="bg1"/>
                </a:solidFill>
                <a:latin typeface="Arial" pitchFamily="34" charset="0"/>
                <a:cs typeface="Arial" pitchFamily="34" charset="0"/>
              </a:rPr>
              <a:t>mitomycin</a:t>
            </a:r>
            <a:r>
              <a:rPr lang="en-US" sz="2400" b="1" dirty="0" smtClean="0">
                <a:solidFill>
                  <a:schemeClr val="bg1"/>
                </a:solidFill>
                <a:latin typeface="Arial" pitchFamily="34" charset="0"/>
                <a:cs typeface="Arial" pitchFamily="34" charset="0"/>
              </a:rPr>
              <a:t> C have been implicated in experimental studies carried out in animals.</a:t>
            </a: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642918"/>
          </a:xfrm>
        </p:spPr>
        <p:txBody>
          <a:bodyPr>
            <a:normAutofit/>
          </a:bodyPr>
          <a:lstStyle/>
          <a:p>
            <a:pPr algn="ctr"/>
            <a:r>
              <a:rPr lang="en-US" sz="2800" b="1" dirty="0" smtClean="0">
                <a:solidFill>
                  <a:srgbClr val="FFFF00"/>
                </a:solidFill>
                <a:latin typeface="Arial" pitchFamily="34" charset="0"/>
                <a:cs typeface="Arial" pitchFamily="34" charset="0"/>
              </a:rPr>
              <a:t>PATHOGENESIS OF MYELOMENINGOCELE</a:t>
            </a:r>
          </a:p>
        </p:txBody>
      </p:sp>
      <p:sp>
        <p:nvSpPr>
          <p:cNvPr id="28676" name="Content Placeholder 2"/>
          <p:cNvSpPr>
            <a:spLocks noGrp="1"/>
          </p:cNvSpPr>
          <p:nvPr>
            <p:ph idx="1"/>
          </p:nvPr>
        </p:nvSpPr>
        <p:spPr>
          <a:xfrm>
            <a:off x="152400" y="928670"/>
            <a:ext cx="8534400" cy="5776931"/>
          </a:xfrm>
        </p:spPr>
        <p:txBody>
          <a:bodyPr>
            <a:normAutofit/>
          </a:bodyPr>
          <a:lstStyle/>
          <a:p>
            <a:pPr algn="just"/>
            <a:r>
              <a:rPr lang="en-US" sz="2400" b="1" dirty="0" smtClean="0">
                <a:solidFill>
                  <a:schemeClr val="bg1"/>
                </a:solidFill>
                <a:latin typeface="Arial" pitchFamily="34" charset="0"/>
                <a:cs typeface="Arial" pitchFamily="34" charset="0"/>
              </a:rPr>
              <a:t>A unified hypothesis to explain the sequential development of myelomeningocele and </a:t>
            </a:r>
            <a:r>
              <a:rPr lang="en-US" sz="2400" b="1" dirty="0" err="1" smtClean="0">
                <a:solidFill>
                  <a:schemeClr val="bg1"/>
                </a:solidFill>
                <a:latin typeface="Arial" pitchFamily="34" charset="0"/>
                <a:cs typeface="Arial" pitchFamily="34" charset="0"/>
              </a:rPr>
              <a:t>Chiari</a:t>
            </a:r>
            <a:r>
              <a:rPr lang="en-US" sz="2400" b="1" dirty="0" smtClean="0">
                <a:solidFill>
                  <a:schemeClr val="bg1"/>
                </a:solidFill>
                <a:latin typeface="Arial" pitchFamily="34" charset="0"/>
                <a:cs typeface="Arial" pitchFamily="34" charset="0"/>
              </a:rPr>
              <a:t> II malformation have been proposed.</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In normal development during the period of rapid brain enlargement after the closure of the posterior </a:t>
            </a:r>
            <a:r>
              <a:rPr lang="en-US" sz="2400" b="1" dirty="0" err="1" smtClean="0">
                <a:solidFill>
                  <a:schemeClr val="bg1"/>
                </a:solidFill>
                <a:latin typeface="Arial" pitchFamily="34" charset="0"/>
                <a:cs typeface="Arial" pitchFamily="34" charset="0"/>
              </a:rPr>
              <a:t>neuropore</a:t>
            </a:r>
            <a:r>
              <a:rPr lang="en-US" sz="2400" b="1" dirty="0" smtClean="0">
                <a:solidFill>
                  <a:schemeClr val="bg1"/>
                </a:solidFill>
                <a:latin typeface="Arial" pitchFamily="34" charset="0"/>
                <a:cs typeface="Arial" pitchFamily="34" charset="0"/>
              </a:rPr>
              <a:t>, the </a:t>
            </a:r>
            <a:r>
              <a:rPr lang="en-US" sz="2400" b="1" dirty="0" err="1" smtClean="0">
                <a:solidFill>
                  <a:schemeClr val="bg1"/>
                </a:solidFill>
                <a:latin typeface="Arial" pitchFamily="34" charset="0"/>
                <a:cs typeface="Arial" pitchFamily="34" charset="0"/>
              </a:rPr>
              <a:t>neurocele</a:t>
            </a:r>
            <a:r>
              <a:rPr lang="en-US" sz="2400" b="1" dirty="0" smtClean="0">
                <a:solidFill>
                  <a:schemeClr val="bg1"/>
                </a:solidFill>
                <a:latin typeface="Arial" pitchFamily="34" charset="0"/>
                <a:cs typeface="Arial" pitchFamily="34" charset="0"/>
              </a:rPr>
              <a:t> (primitive central canal) occludes transiently.</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If the posterior </a:t>
            </a:r>
            <a:r>
              <a:rPr lang="en-US" sz="2400" b="1" dirty="0" err="1" smtClean="0">
                <a:solidFill>
                  <a:schemeClr val="bg1"/>
                </a:solidFill>
                <a:latin typeface="Arial" pitchFamily="34" charset="0"/>
                <a:cs typeface="Arial" pitchFamily="34" charset="0"/>
              </a:rPr>
              <a:t>neuropore</a:t>
            </a:r>
            <a:r>
              <a:rPr lang="en-US" sz="2400" b="1" dirty="0" smtClean="0">
                <a:solidFill>
                  <a:schemeClr val="bg1"/>
                </a:solidFill>
                <a:latin typeface="Arial" pitchFamily="34" charset="0"/>
                <a:cs typeface="Arial" pitchFamily="34" charset="0"/>
              </a:rPr>
              <a:t> fails to close, causing a myelomeningocele, the </a:t>
            </a:r>
            <a:r>
              <a:rPr lang="en-US" sz="2400" b="1" dirty="0" err="1" smtClean="0">
                <a:solidFill>
                  <a:schemeClr val="bg1"/>
                </a:solidFill>
                <a:latin typeface="Arial" pitchFamily="34" charset="0"/>
                <a:cs typeface="Arial" pitchFamily="34" charset="0"/>
              </a:rPr>
              <a:t>neurocele</a:t>
            </a:r>
            <a:r>
              <a:rPr lang="en-US" sz="2400" b="1" dirty="0" smtClean="0">
                <a:solidFill>
                  <a:schemeClr val="bg1"/>
                </a:solidFill>
                <a:latin typeface="Arial" pitchFamily="34" charset="0"/>
                <a:cs typeface="Arial" pitchFamily="34" charset="0"/>
              </a:rPr>
              <a:t> fails to occlude.</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Without this occlusion, the CSF flows out through the defect in the open posterior </a:t>
            </a:r>
            <a:r>
              <a:rPr lang="en-US" sz="2400" b="1" dirty="0" err="1" smtClean="0">
                <a:solidFill>
                  <a:schemeClr val="bg1"/>
                </a:solidFill>
                <a:latin typeface="Arial" pitchFamily="34" charset="0"/>
                <a:cs typeface="Arial" pitchFamily="34" charset="0"/>
              </a:rPr>
              <a:t>neuropore</a:t>
            </a:r>
            <a:r>
              <a:rPr lang="en-US" sz="2400" b="1" dirty="0" smtClean="0">
                <a:solidFill>
                  <a:schemeClr val="bg1"/>
                </a:solidFill>
                <a:latin typeface="Arial" pitchFamily="34" charset="0"/>
                <a:cs typeface="Arial" pitchFamily="34" charset="0"/>
              </a:rPr>
              <a:t>.</a:t>
            </a: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642918"/>
          </a:xfrm>
        </p:spPr>
        <p:txBody>
          <a:bodyPr>
            <a:normAutofit/>
          </a:bodyPr>
          <a:lstStyle/>
          <a:p>
            <a:pPr algn="ctr"/>
            <a:r>
              <a:rPr lang="en-US" sz="2800" b="1" dirty="0" smtClean="0">
                <a:solidFill>
                  <a:srgbClr val="FFFF00"/>
                </a:solidFill>
                <a:latin typeface="Arial" pitchFamily="34" charset="0"/>
                <a:cs typeface="Arial" pitchFamily="34" charset="0"/>
              </a:rPr>
              <a:t>PATHOGENESIS OF MYELOMENINGOCELE</a:t>
            </a:r>
          </a:p>
        </p:txBody>
      </p:sp>
      <p:sp>
        <p:nvSpPr>
          <p:cNvPr id="28676" name="Content Placeholder 2"/>
          <p:cNvSpPr>
            <a:spLocks noGrp="1"/>
          </p:cNvSpPr>
          <p:nvPr>
            <p:ph idx="1"/>
          </p:nvPr>
        </p:nvSpPr>
        <p:spPr>
          <a:xfrm>
            <a:off x="152400" y="928670"/>
            <a:ext cx="8534400" cy="5776931"/>
          </a:xfrm>
        </p:spPr>
        <p:txBody>
          <a:bodyPr>
            <a:normAutofit/>
          </a:bodyPr>
          <a:lstStyle/>
          <a:p>
            <a:pPr algn="just"/>
            <a:r>
              <a:rPr lang="en-US" sz="2400" b="1" dirty="0" smtClean="0">
                <a:solidFill>
                  <a:schemeClr val="bg1"/>
                </a:solidFill>
                <a:latin typeface="Arial" pitchFamily="34" charset="0"/>
                <a:cs typeface="Arial" pitchFamily="34" charset="0"/>
              </a:rPr>
              <a:t>With the lack of distension of the brain by the CSF, formation of the cranium and its contents are disrupted.</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The posterior fossa is small, and both upward and downward herniation of the cerebellum occurs, resulting in </a:t>
            </a:r>
            <a:r>
              <a:rPr lang="en-US" sz="2400" b="1" dirty="0" err="1" smtClean="0">
                <a:solidFill>
                  <a:schemeClr val="bg1"/>
                </a:solidFill>
                <a:latin typeface="Arial" pitchFamily="34" charset="0"/>
                <a:cs typeface="Arial" pitchFamily="34" charset="0"/>
              </a:rPr>
              <a:t>Chiari</a:t>
            </a:r>
            <a:r>
              <a:rPr lang="en-US" sz="2400" b="1" dirty="0" smtClean="0">
                <a:solidFill>
                  <a:schemeClr val="bg1"/>
                </a:solidFill>
                <a:latin typeface="Arial" pitchFamily="34" charset="0"/>
                <a:cs typeface="Arial" pitchFamily="34" charset="0"/>
              </a:rPr>
              <a:t> II malformation.</a:t>
            </a: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MYELOCYSTOCELE </a:t>
            </a:r>
          </a:p>
        </p:txBody>
      </p:sp>
      <p:sp>
        <p:nvSpPr>
          <p:cNvPr id="28676" name="Content Placeholder 2"/>
          <p:cNvSpPr>
            <a:spLocks noGrp="1"/>
          </p:cNvSpPr>
          <p:nvPr>
            <p:ph idx="1"/>
          </p:nvPr>
        </p:nvSpPr>
        <p:spPr>
          <a:xfrm>
            <a:off x="152400" y="928670"/>
            <a:ext cx="8534400" cy="5776931"/>
          </a:xfrm>
        </p:spPr>
        <p:txBody>
          <a:bodyPr>
            <a:normAutofit/>
          </a:bodyPr>
          <a:lstStyle/>
          <a:p>
            <a:pPr algn="just"/>
            <a:r>
              <a:rPr lang="en-US" sz="2400" b="1" dirty="0" smtClean="0">
                <a:solidFill>
                  <a:schemeClr val="bg1"/>
                </a:solidFill>
                <a:latin typeface="Arial" pitchFamily="34" charset="0"/>
                <a:cs typeface="Arial" pitchFamily="34" charset="0"/>
              </a:rPr>
              <a:t>Terminal </a:t>
            </a:r>
            <a:r>
              <a:rPr lang="en-US" sz="2400" b="1" dirty="0" err="1" smtClean="0">
                <a:solidFill>
                  <a:schemeClr val="bg1"/>
                </a:solidFill>
                <a:latin typeface="Arial" pitchFamily="34" charset="0"/>
                <a:cs typeface="Arial" pitchFamily="34" charset="0"/>
              </a:rPr>
              <a:t>myelocystoceles</a:t>
            </a:r>
            <a:r>
              <a:rPr lang="en-US" sz="2400" b="1" dirty="0" smtClean="0">
                <a:solidFill>
                  <a:schemeClr val="bg1"/>
                </a:solidFill>
                <a:latin typeface="Arial" pitchFamily="34" charset="0"/>
                <a:cs typeface="Arial" pitchFamily="34" charset="0"/>
              </a:rPr>
              <a:t> are skin covered midline masses that occur in the </a:t>
            </a:r>
            <a:r>
              <a:rPr lang="en-US" sz="2400" b="1" dirty="0" err="1" smtClean="0">
                <a:solidFill>
                  <a:schemeClr val="bg1"/>
                </a:solidFill>
                <a:latin typeface="Arial" pitchFamily="34" charset="0"/>
                <a:cs typeface="Arial" pitchFamily="34" charset="0"/>
              </a:rPr>
              <a:t>lumbosacral</a:t>
            </a:r>
            <a:r>
              <a:rPr lang="en-US" sz="2400" b="1" dirty="0" smtClean="0">
                <a:solidFill>
                  <a:schemeClr val="bg1"/>
                </a:solidFill>
                <a:latin typeface="Arial" pitchFamily="34" charset="0"/>
                <a:cs typeface="Arial" pitchFamily="34" charset="0"/>
              </a:rPr>
              <a:t> area and are distinct from </a:t>
            </a:r>
            <a:r>
              <a:rPr lang="en-US" sz="2400" b="1" dirty="0" err="1" smtClean="0">
                <a:solidFill>
                  <a:schemeClr val="bg1"/>
                </a:solidFill>
                <a:latin typeface="Arial" pitchFamily="34" charset="0"/>
                <a:cs typeface="Arial" pitchFamily="34" charset="0"/>
              </a:rPr>
              <a:t>meningomyeloceles</a:t>
            </a:r>
            <a:r>
              <a:rPr lang="en-US" sz="2400" b="1" dirty="0" smtClean="0">
                <a:solidFill>
                  <a:schemeClr val="bg1"/>
                </a:solidFill>
                <a:latin typeface="Arial" pitchFamily="34" charset="0"/>
                <a:cs typeface="Arial" pitchFamily="34" charset="0"/>
              </a:rPr>
              <a:t>.</a:t>
            </a:r>
          </a:p>
          <a:p>
            <a:pPr algn="just"/>
            <a:endParaRPr lang="en-US" sz="2400" b="1" dirty="0" smtClean="0">
              <a:solidFill>
                <a:schemeClr val="bg1"/>
              </a:solidFill>
              <a:latin typeface="Arial" pitchFamily="34" charset="0"/>
              <a:cs typeface="Arial" pitchFamily="34" charset="0"/>
            </a:endParaRPr>
          </a:p>
          <a:p>
            <a:pPr algn="just"/>
            <a:r>
              <a:rPr lang="en-US" sz="2400" b="1" dirty="0" err="1" smtClean="0">
                <a:solidFill>
                  <a:schemeClr val="bg1"/>
                </a:solidFill>
                <a:latin typeface="Arial" pitchFamily="34" charset="0"/>
                <a:cs typeface="Arial" pitchFamily="34" charset="0"/>
              </a:rPr>
              <a:t>Myelocystoceles</a:t>
            </a:r>
            <a:r>
              <a:rPr lang="en-US" sz="2400" b="1" dirty="0" smtClean="0">
                <a:solidFill>
                  <a:schemeClr val="bg1"/>
                </a:solidFill>
                <a:latin typeface="Arial" pitchFamily="34" charset="0"/>
                <a:cs typeface="Arial" pitchFamily="34" charset="0"/>
              </a:rPr>
              <a:t> account for 5% of skin covered masses and most likely represent one end of the spectrum of lesions, with </a:t>
            </a:r>
            <a:r>
              <a:rPr lang="en-US" sz="2400" b="1" dirty="0" err="1" smtClean="0">
                <a:solidFill>
                  <a:schemeClr val="bg1"/>
                </a:solidFill>
                <a:latin typeface="Arial" pitchFamily="34" charset="0"/>
                <a:cs typeface="Arial" pitchFamily="34" charset="0"/>
              </a:rPr>
              <a:t>lipomyelomeningoceles</a:t>
            </a:r>
            <a:r>
              <a:rPr lang="en-US" sz="2400" b="1" dirty="0" smtClean="0">
                <a:solidFill>
                  <a:schemeClr val="bg1"/>
                </a:solidFill>
                <a:latin typeface="Arial" pitchFamily="34" charset="0"/>
                <a:cs typeface="Arial" pitchFamily="34" charset="0"/>
              </a:rPr>
              <a:t> at the other end.</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Alternative terms for </a:t>
            </a:r>
            <a:r>
              <a:rPr lang="en-US" sz="2400" b="1" dirty="0" err="1" smtClean="0">
                <a:solidFill>
                  <a:schemeClr val="bg1"/>
                </a:solidFill>
                <a:latin typeface="Arial" pitchFamily="34" charset="0"/>
                <a:cs typeface="Arial" pitchFamily="34" charset="0"/>
              </a:rPr>
              <a:t>myelocystocele</a:t>
            </a:r>
            <a:r>
              <a:rPr lang="en-US" sz="2400" b="1" dirty="0" smtClean="0">
                <a:solidFill>
                  <a:schemeClr val="bg1"/>
                </a:solidFill>
                <a:latin typeface="Arial" pitchFamily="34" charset="0"/>
                <a:cs typeface="Arial" pitchFamily="34" charset="0"/>
              </a:rPr>
              <a:t> are </a:t>
            </a:r>
            <a:r>
              <a:rPr lang="en-US" sz="2400" b="1" dirty="0" err="1" smtClean="0">
                <a:solidFill>
                  <a:schemeClr val="bg1"/>
                </a:solidFill>
                <a:latin typeface="Arial" pitchFamily="34" charset="0"/>
                <a:cs typeface="Arial" pitchFamily="34" charset="0"/>
              </a:rPr>
              <a:t>syringocele</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syringomyelocele</a:t>
            </a:r>
            <a:r>
              <a:rPr lang="en-US" sz="2400" b="1" dirty="0" smtClean="0">
                <a:solidFill>
                  <a:schemeClr val="bg1"/>
                </a:solidFill>
                <a:latin typeface="Arial" pitchFamily="34" charset="0"/>
                <a:cs typeface="Arial" pitchFamily="34" charset="0"/>
              </a:rPr>
              <a:t> and </a:t>
            </a:r>
            <a:r>
              <a:rPr lang="en-US" sz="2400" b="1" dirty="0" err="1" smtClean="0">
                <a:solidFill>
                  <a:schemeClr val="bg1"/>
                </a:solidFill>
                <a:latin typeface="Arial" pitchFamily="34" charset="0"/>
                <a:cs typeface="Arial" pitchFamily="34" charset="0"/>
              </a:rPr>
              <a:t>lipomeningomyelocystocele</a:t>
            </a:r>
            <a:r>
              <a:rPr lang="en-US" sz="2400" b="1" dirty="0" smtClean="0">
                <a:solidFill>
                  <a:schemeClr val="bg1"/>
                </a:solidFill>
                <a:latin typeface="Arial" pitchFamily="34" charset="0"/>
                <a:cs typeface="Arial" pitchFamily="34" charset="0"/>
              </a:rPr>
              <a:t>.</a:t>
            </a:r>
          </a:p>
          <a:p>
            <a:pPr algn="just"/>
            <a:endParaRPr lang="en-US" sz="2400" b="1" dirty="0" smtClean="0">
              <a:solidFill>
                <a:schemeClr val="bg1"/>
              </a:solidFill>
              <a:latin typeface="Arial" pitchFamily="34" charset="0"/>
              <a:cs typeface="Arial" pitchFamily="34" charset="0"/>
            </a:endParaRPr>
          </a:p>
          <a:p>
            <a:pPr algn="just"/>
            <a:r>
              <a:rPr lang="en-US" sz="2400" b="1" dirty="0" err="1" smtClean="0">
                <a:solidFill>
                  <a:schemeClr val="bg1"/>
                </a:solidFill>
                <a:latin typeface="Arial" pitchFamily="34" charset="0"/>
                <a:cs typeface="Arial" pitchFamily="34" charset="0"/>
              </a:rPr>
              <a:t>Myelocystoceles</a:t>
            </a:r>
            <a:r>
              <a:rPr lang="en-US" sz="2400" b="1" dirty="0" smtClean="0">
                <a:solidFill>
                  <a:schemeClr val="bg1"/>
                </a:solidFill>
                <a:latin typeface="Arial" pitchFamily="34" charset="0"/>
                <a:cs typeface="Arial" pitchFamily="34" charset="0"/>
              </a:rPr>
              <a:t> are often associated with </a:t>
            </a:r>
            <a:r>
              <a:rPr lang="en-US" sz="2400" b="1" dirty="0" err="1" smtClean="0">
                <a:solidFill>
                  <a:schemeClr val="bg1"/>
                </a:solidFill>
                <a:latin typeface="Arial" pitchFamily="34" charset="0"/>
                <a:cs typeface="Arial" pitchFamily="34" charset="0"/>
              </a:rPr>
              <a:t>hydromyelia</a:t>
            </a:r>
            <a:r>
              <a:rPr lang="en-US" sz="2400" b="1" dirty="0" smtClean="0">
                <a:solidFill>
                  <a:schemeClr val="bg1"/>
                </a:solidFill>
                <a:latin typeface="Arial" pitchFamily="34" charset="0"/>
                <a:cs typeface="Arial" pitchFamily="34" charset="0"/>
              </a:rPr>
              <a:t> and </a:t>
            </a:r>
            <a:r>
              <a:rPr lang="en-US" sz="2400" b="1" dirty="0" err="1" smtClean="0">
                <a:solidFill>
                  <a:schemeClr val="bg1"/>
                </a:solidFill>
                <a:latin typeface="Arial" pitchFamily="34" charset="0"/>
                <a:cs typeface="Arial" pitchFamily="34" charset="0"/>
              </a:rPr>
              <a:t>cloacal</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exstrophy</a:t>
            </a:r>
            <a:r>
              <a:rPr lang="en-US" sz="2400" b="1" dirty="0" smtClean="0">
                <a:solidFill>
                  <a:schemeClr val="bg1"/>
                </a:solidFill>
                <a:latin typeface="Arial" pitchFamily="34" charset="0"/>
                <a:cs typeface="Arial" pitchFamily="34" charset="0"/>
              </a:rPr>
              <a:t>.</a:t>
            </a: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33681" y="-285776"/>
            <a:ext cx="9144000" cy="7143776"/>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5" name="Content Placeholder 4"/>
          <p:cNvSpPr>
            <a:spLocks noGrp="1"/>
          </p:cNvSpPr>
          <p:nvPr>
            <p:ph idx="1"/>
          </p:nvPr>
        </p:nvSpPr>
        <p:spPr/>
        <p:txBody>
          <a:bodyPr>
            <a:normAutofit fontScale="92500"/>
          </a:bodyPr>
          <a:lstStyle/>
          <a:p>
            <a:r>
              <a:rPr lang="en-US" sz="2800" b="1" dirty="0" smtClean="0">
                <a:solidFill>
                  <a:schemeClr val="bg1"/>
                </a:solidFill>
                <a:latin typeface="Arial" pitchFamily="34" charset="0"/>
                <a:cs typeface="Arial" pitchFamily="34" charset="0"/>
              </a:rPr>
              <a:t>In the region of the node and streak, the </a:t>
            </a:r>
            <a:r>
              <a:rPr lang="en-US" sz="2800" b="1" dirty="0" err="1" smtClean="0">
                <a:solidFill>
                  <a:schemeClr val="bg1"/>
                </a:solidFill>
                <a:latin typeface="Arial" pitchFamily="34" charset="0"/>
                <a:cs typeface="Arial" pitchFamily="34" charset="0"/>
              </a:rPr>
              <a:t>epiblast</a:t>
            </a:r>
            <a:r>
              <a:rPr lang="en-US" sz="2800" b="1" dirty="0" smtClean="0">
                <a:solidFill>
                  <a:schemeClr val="bg1"/>
                </a:solidFill>
                <a:latin typeface="Arial" pitchFamily="34" charset="0"/>
                <a:cs typeface="Arial" pitchFamily="34" charset="0"/>
              </a:rPr>
              <a:t> cells move inward, i.e., </a:t>
            </a:r>
            <a:r>
              <a:rPr lang="en-US" sz="2800" b="1" dirty="0" err="1" smtClean="0">
                <a:solidFill>
                  <a:schemeClr val="bg1"/>
                </a:solidFill>
                <a:latin typeface="Arial" pitchFamily="34" charset="0"/>
                <a:cs typeface="Arial" pitchFamily="34" charset="0"/>
              </a:rPr>
              <a:t>invaginate</a:t>
            </a:r>
            <a:r>
              <a:rPr lang="en-US" sz="2800" b="1" dirty="0" smtClean="0">
                <a:solidFill>
                  <a:schemeClr val="bg1"/>
                </a:solidFill>
                <a:latin typeface="Arial" pitchFamily="34" charset="0"/>
                <a:cs typeface="Arial" pitchFamily="34" charset="0"/>
              </a:rPr>
              <a:t>, to form the endoderm and the mesoderm </a:t>
            </a:r>
            <a:r>
              <a:rPr lang="en-US" sz="1800" b="1" dirty="0" smtClean="0">
                <a:solidFill>
                  <a:schemeClr val="accent3">
                    <a:lumMod val="60000"/>
                    <a:lumOff val="40000"/>
                  </a:schemeClr>
                </a:solidFill>
                <a:latin typeface="Arial" pitchFamily="34" charset="0"/>
                <a:cs typeface="Arial" pitchFamily="34" charset="0"/>
              </a:rPr>
              <a:t/>
            </a:r>
            <a:br>
              <a:rPr lang="en-US" sz="1800" b="1" dirty="0" smtClean="0">
                <a:solidFill>
                  <a:schemeClr val="accent3">
                    <a:lumMod val="60000"/>
                    <a:lumOff val="40000"/>
                  </a:schemeClr>
                </a:solidFill>
                <a:latin typeface="Arial" pitchFamily="34" charset="0"/>
                <a:cs typeface="Arial" pitchFamily="34" charset="0"/>
              </a:rPr>
            </a:br>
            <a:r>
              <a:rPr lang="en-US" sz="1800" b="1" dirty="0" smtClean="0">
                <a:solidFill>
                  <a:schemeClr val="accent3">
                    <a:lumMod val="60000"/>
                    <a:lumOff val="40000"/>
                  </a:schemeClr>
                </a:solidFill>
                <a:latin typeface="Arial" pitchFamily="34" charset="0"/>
                <a:cs typeface="Arial" pitchFamily="34" charset="0"/>
              </a:rPr>
              <a:t/>
            </a:r>
            <a:br>
              <a:rPr lang="en-US" sz="1800" b="1" dirty="0" smtClean="0">
                <a:solidFill>
                  <a:schemeClr val="accent3">
                    <a:lumMod val="60000"/>
                    <a:lumOff val="40000"/>
                  </a:schemeClr>
                </a:solidFill>
                <a:latin typeface="Arial" pitchFamily="34" charset="0"/>
                <a:cs typeface="Arial" pitchFamily="34" charset="0"/>
              </a:rPr>
            </a:br>
            <a:r>
              <a:rPr lang="en-US" sz="1800" b="1" dirty="0" smtClean="0">
                <a:solidFill>
                  <a:schemeClr val="accent3">
                    <a:lumMod val="60000"/>
                    <a:lumOff val="40000"/>
                  </a:schemeClr>
                </a:solidFill>
                <a:latin typeface="Arial" pitchFamily="34" charset="0"/>
                <a:cs typeface="Arial" pitchFamily="34" charset="0"/>
              </a:rPr>
              <a:t/>
            </a:r>
            <a:br>
              <a:rPr lang="en-US" sz="1800" b="1" dirty="0" smtClean="0">
                <a:solidFill>
                  <a:schemeClr val="accent3">
                    <a:lumMod val="60000"/>
                    <a:lumOff val="40000"/>
                  </a:schemeClr>
                </a:solidFill>
                <a:latin typeface="Arial" pitchFamily="34" charset="0"/>
                <a:cs typeface="Arial" pitchFamily="34" charset="0"/>
              </a:rPr>
            </a:br>
            <a:r>
              <a:rPr lang="en-US" sz="2800" b="1" dirty="0" smtClean="0">
                <a:solidFill>
                  <a:schemeClr val="bg1"/>
                </a:solidFill>
                <a:latin typeface="Arial" pitchFamily="34" charset="0"/>
                <a:cs typeface="Arial" pitchFamily="34" charset="0"/>
              </a:rPr>
              <a:t>The cells that do not migrate through the streak but remain in the </a:t>
            </a:r>
            <a:r>
              <a:rPr lang="en-US" sz="2800" b="1" dirty="0" err="1" smtClean="0">
                <a:solidFill>
                  <a:schemeClr val="bg1"/>
                </a:solidFill>
                <a:latin typeface="Arial" pitchFamily="34" charset="0"/>
                <a:cs typeface="Arial" pitchFamily="34" charset="0"/>
              </a:rPr>
              <a:t>epiblast</a:t>
            </a:r>
            <a:r>
              <a:rPr lang="en-US" sz="2800" b="1" dirty="0" smtClean="0">
                <a:solidFill>
                  <a:schemeClr val="bg1"/>
                </a:solidFill>
                <a:latin typeface="Arial" pitchFamily="34" charset="0"/>
                <a:cs typeface="Arial" pitchFamily="34" charset="0"/>
              </a:rPr>
              <a:t> from the ectoderm </a:t>
            </a:r>
            <a:r>
              <a:rPr lang="en-US" sz="1800" b="1" dirty="0" smtClean="0">
                <a:solidFill>
                  <a:schemeClr val="bg1"/>
                </a:solidFill>
                <a:latin typeface="Arial" pitchFamily="34" charset="0"/>
                <a:cs typeface="Arial" pitchFamily="34" charset="0"/>
              </a:rPr>
              <a:t/>
            </a:r>
            <a:br>
              <a:rPr lang="en-US" sz="1800" b="1" dirty="0" smtClean="0">
                <a:solidFill>
                  <a:schemeClr val="bg1"/>
                </a:solidFill>
                <a:latin typeface="Arial" pitchFamily="34" charset="0"/>
                <a:cs typeface="Arial" pitchFamily="34" charset="0"/>
              </a:rPr>
            </a:br>
            <a:r>
              <a:rPr lang="en-IN" sz="2400" dirty="0" smtClean="0">
                <a:solidFill>
                  <a:srgbClr val="FFFF00"/>
                </a:solidFill>
              </a:rPr>
              <a:t>		</a:t>
            </a:r>
            <a:r>
              <a:rPr lang="en-US" sz="2400" dirty="0" smtClean="0">
                <a:solidFill>
                  <a:srgbClr val="92D050"/>
                </a:solidFill>
              </a:rPr>
              <a:t/>
            </a:r>
            <a:br>
              <a:rPr lang="en-US" sz="2400" dirty="0" smtClean="0">
                <a:solidFill>
                  <a:srgbClr val="92D050"/>
                </a:solidFill>
              </a:rPr>
            </a:br>
            <a:r>
              <a:rPr lang="en-US" sz="2400" dirty="0" smtClean="0">
                <a:solidFill>
                  <a:srgbClr val="92D050"/>
                </a:solidFill>
              </a:rPr>
              <a:t/>
            </a:r>
            <a:br>
              <a:rPr lang="en-US" sz="2400" dirty="0" smtClean="0">
                <a:solidFill>
                  <a:srgbClr val="92D050"/>
                </a:solidFill>
              </a:rPr>
            </a:br>
            <a:r>
              <a:rPr lang="en-US" sz="2400" dirty="0" smtClean="0">
                <a:solidFill>
                  <a:srgbClr val="92D050"/>
                </a:solidFill>
              </a:rPr>
              <a:t/>
            </a:r>
            <a:br>
              <a:rPr lang="en-US" sz="2400" dirty="0" smtClean="0">
                <a:solidFill>
                  <a:srgbClr val="92D050"/>
                </a:solidFill>
              </a:rPr>
            </a:br>
            <a:r>
              <a:rPr lang="en-US" sz="2400" dirty="0" smtClean="0">
                <a:solidFill>
                  <a:srgbClr val="92D050"/>
                </a:solidFill>
              </a:rPr>
              <a:t/>
            </a:r>
            <a:br>
              <a:rPr lang="en-US" sz="2400" dirty="0" smtClean="0">
                <a:solidFill>
                  <a:srgbClr val="92D050"/>
                </a:solidFill>
              </a:rPr>
            </a:br>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MYELOCYSTOCELE</a:t>
            </a:r>
          </a:p>
        </p:txBody>
      </p:sp>
      <p:sp>
        <p:nvSpPr>
          <p:cNvPr id="28676" name="Content Placeholder 2"/>
          <p:cNvSpPr>
            <a:spLocks noGrp="1"/>
          </p:cNvSpPr>
          <p:nvPr>
            <p:ph idx="1"/>
          </p:nvPr>
        </p:nvSpPr>
        <p:spPr>
          <a:xfrm>
            <a:off x="152400" y="928670"/>
            <a:ext cx="8534400" cy="5776931"/>
          </a:xfrm>
        </p:spPr>
        <p:txBody>
          <a:bodyPr>
            <a:normAutofit fontScale="32500" lnSpcReduction="20000"/>
          </a:bodyPr>
          <a:lstStyle/>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lnSpc>
                <a:spcPct val="170000"/>
              </a:lnSpc>
              <a:buNone/>
            </a:pPr>
            <a:r>
              <a:rPr lang="en-US" sz="6700" b="1" dirty="0" smtClean="0">
                <a:solidFill>
                  <a:schemeClr val="bg1"/>
                </a:solidFill>
                <a:latin typeface="Arial" pitchFamily="34" charset="0"/>
                <a:cs typeface="Arial" pitchFamily="34" charset="0"/>
              </a:rPr>
              <a:t>   </a:t>
            </a:r>
            <a:r>
              <a:rPr lang="en-US" sz="7400" b="1" dirty="0" err="1" smtClean="0">
                <a:solidFill>
                  <a:schemeClr val="bg1"/>
                </a:solidFill>
                <a:latin typeface="Arial" pitchFamily="34" charset="0"/>
                <a:cs typeface="Arial" pitchFamily="34" charset="0"/>
              </a:rPr>
              <a:t>Cloacal</a:t>
            </a:r>
            <a:r>
              <a:rPr lang="en-US" sz="7400" b="1" dirty="0" smtClean="0">
                <a:solidFill>
                  <a:schemeClr val="bg1"/>
                </a:solidFill>
                <a:latin typeface="Arial" pitchFamily="34" charset="0"/>
                <a:cs typeface="Arial" pitchFamily="34" charset="0"/>
              </a:rPr>
              <a:t> </a:t>
            </a:r>
            <a:r>
              <a:rPr lang="en-US" sz="7400" b="1" dirty="0" err="1" smtClean="0">
                <a:solidFill>
                  <a:schemeClr val="bg1"/>
                </a:solidFill>
                <a:latin typeface="Arial" pitchFamily="34" charset="0"/>
                <a:cs typeface="Arial" pitchFamily="34" charset="0"/>
              </a:rPr>
              <a:t>exstrophy</a:t>
            </a:r>
            <a:r>
              <a:rPr lang="en-US" sz="7400" b="1" dirty="0" smtClean="0">
                <a:solidFill>
                  <a:schemeClr val="bg1"/>
                </a:solidFill>
                <a:latin typeface="Arial" pitchFamily="34" charset="0"/>
                <a:cs typeface="Arial" pitchFamily="34" charset="0"/>
              </a:rPr>
              <a:t>, also called </a:t>
            </a:r>
            <a:r>
              <a:rPr lang="en-US" sz="7400" b="1" dirty="0" err="1" smtClean="0">
                <a:solidFill>
                  <a:schemeClr val="bg1"/>
                </a:solidFill>
                <a:latin typeface="Arial" pitchFamily="34" charset="0"/>
                <a:cs typeface="Arial" pitchFamily="34" charset="0"/>
              </a:rPr>
              <a:t>vesicointestinal</a:t>
            </a:r>
            <a:r>
              <a:rPr lang="en-US" sz="7400" b="1" dirty="0" smtClean="0">
                <a:solidFill>
                  <a:schemeClr val="bg1"/>
                </a:solidFill>
                <a:latin typeface="Arial" pitchFamily="34" charset="0"/>
                <a:cs typeface="Arial" pitchFamily="34" charset="0"/>
              </a:rPr>
              <a:t> fissure, is a severe malformation of the abdomen and pelvis with an </a:t>
            </a:r>
            <a:r>
              <a:rPr lang="en-US" sz="7400" b="1" dirty="0" err="1" smtClean="0">
                <a:solidFill>
                  <a:schemeClr val="bg1"/>
                </a:solidFill>
                <a:latin typeface="Arial" pitchFamily="34" charset="0"/>
                <a:cs typeface="Arial" pitchFamily="34" charset="0"/>
              </a:rPr>
              <a:t>omphalocele</a:t>
            </a:r>
            <a:r>
              <a:rPr lang="en-US" sz="7400" b="1" dirty="0" smtClean="0">
                <a:solidFill>
                  <a:schemeClr val="bg1"/>
                </a:solidFill>
                <a:latin typeface="Arial" pitchFamily="34" charset="0"/>
                <a:cs typeface="Arial" pitchFamily="34" charset="0"/>
              </a:rPr>
              <a:t>, bladder </a:t>
            </a:r>
            <a:r>
              <a:rPr lang="en-US" sz="7400" b="1" dirty="0" err="1" smtClean="0">
                <a:solidFill>
                  <a:schemeClr val="bg1"/>
                </a:solidFill>
                <a:latin typeface="Arial" pitchFamily="34" charset="0"/>
                <a:cs typeface="Arial" pitchFamily="34" charset="0"/>
              </a:rPr>
              <a:t>exstrophy</a:t>
            </a:r>
            <a:r>
              <a:rPr lang="en-US" sz="7400" b="1" dirty="0" smtClean="0">
                <a:solidFill>
                  <a:schemeClr val="bg1"/>
                </a:solidFill>
                <a:latin typeface="Arial" pitchFamily="34" charset="0"/>
                <a:cs typeface="Arial" pitchFamily="34" charset="0"/>
              </a:rPr>
              <a:t>, ambiguous genitalia, imperforate anus and pelvic abnormalities. When all these abnormalities are present, the defect is called OEIS Complex (</a:t>
            </a:r>
            <a:r>
              <a:rPr lang="en-US" sz="7400" b="1" dirty="0" err="1" smtClean="0">
                <a:solidFill>
                  <a:schemeClr val="bg1"/>
                </a:solidFill>
                <a:latin typeface="Arial" pitchFamily="34" charset="0"/>
                <a:cs typeface="Arial" pitchFamily="34" charset="0"/>
              </a:rPr>
              <a:t>omphalocele</a:t>
            </a:r>
            <a:r>
              <a:rPr lang="en-US" sz="7400" b="1" dirty="0" smtClean="0">
                <a:solidFill>
                  <a:schemeClr val="bg1"/>
                </a:solidFill>
                <a:latin typeface="Arial" pitchFamily="34" charset="0"/>
                <a:cs typeface="Arial" pitchFamily="34" charset="0"/>
              </a:rPr>
              <a:t>, bladder </a:t>
            </a:r>
            <a:r>
              <a:rPr lang="en-US" sz="7400" b="1" dirty="0" err="1" smtClean="0">
                <a:solidFill>
                  <a:schemeClr val="bg1"/>
                </a:solidFill>
                <a:latin typeface="Arial" pitchFamily="34" charset="0"/>
                <a:cs typeface="Arial" pitchFamily="34" charset="0"/>
              </a:rPr>
              <a:t>exstrophy</a:t>
            </a:r>
            <a:r>
              <a:rPr lang="en-US" sz="7400" b="1" dirty="0" smtClean="0">
                <a:solidFill>
                  <a:schemeClr val="bg1"/>
                </a:solidFill>
                <a:latin typeface="Arial" pitchFamily="34" charset="0"/>
                <a:cs typeface="Arial" pitchFamily="34" charset="0"/>
              </a:rPr>
              <a:t> imperforate anus and spinal defect). </a:t>
            </a: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buNone/>
            </a:pPr>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69758" cy="6909515"/>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pPr algn="ctr"/>
            <a:r>
              <a:rPr lang="en-US" sz="2800" b="1" dirty="0" smtClean="0">
                <a:solidFill>
                  <a:srgbClr val="FFFF00"/>
                </a:solidFill>
                <a:latin typeface="Arial" pitchFamily="34" charset="0"/>
                <a:cs typeface="Arial" pitchFamily="34" charset="0"/>
              </a:rPr>
              <a:t>PATHOGENESIS OF MYELOCYSTOCELE</a:t>
            </a:r>
          </a:p>
        </p:txBody>
      </p:sp>
      <p:sp>
        <p:nvSpPr>
          <p:cNvPr id="28676" name="Content Placeholder 2"/>
          <p:cNvSpPr>
            <a:spLocks noGrp="1"/>
          </p:cNvSpPr>
          <p:nvPr>
            <p:ph idx="1"/>
          </p:nvPr>
        </p:nvSpPr>
        <p:spPr>
          <a:xfrm>
            <a:off x="152400" y="928670"/>
            <a:ext cx="8534400" cy="5776931"/>
          </a:xfrm>
        </p:spPr>
        <p:txBody>
          <a:bodyPr>
            <a:normAutofit fontScale="32500" lnSpcReduction="20000"/>
          </a:bodyPr>
          <a:lstStyle/>
          <a:p>
            <a:pPr algn="just"/>
            <a:endParaRPr lang="en-US" sz="2400" b="1" dirty="0" smtClean="0">
              <a:solidFill>
                <a:schemeClr val="bg1"/>
              </a:solidFill>
              <a:latin typeface="Arial" pitchFamily="34" charset="0"/>
              <a:cs typeface="Arial" pitchFamily="34" charset="0"/>
            </a:endParaRPr>
          </a:p>
          <a:p>
            <a:pPr algn="just"/>
            <a:r>
              <a:rPr lang="en-US" sz="7400" b="1" dirty="0" err="1" smtClean="0">
                <a:solidFill>
                  <a:schemeClr val="bg1"/>
                </a:solidFill>
                <a:latin typeface="Arial" pitchFamily="34" charset="0"/>
                <a:cs typeface="Arial" pitchFamily="34" charset="0"/>
              </a:rPr>
              <a:t>Myelocystoceles</a:t>
            </a:r>
            <a:r>
              <a:rPr lang="en-US" sz="7400" b="1" dirty="0" smtClean="0">
                <a:solidFill>
                  <a:schemeClr val="bg1"/>
                </a:solidFill>
                <a:latin typeface="Arial" pitchFamily="34" charset="0"/>
                <a:cs typeface="Arial" pitchFamily="34" charset="0"/>
              </a:rPr>
              <a:t> are often associated with </a:t>
            </a:r>
            <a:r>
              <a:rPr lang="en-US" sz="7400" b="1" dirty="0" err="1" smtClean="0">
                <a:solidFill>
                  <a:schemeClr val="bg1"/>
                </a:solidFill>
                <a:latin typeface="Arial" pitchFamily="34" charset="0"/>
                <a:cs typeface="Arial" pitchFamily="34" charset="0"/>
              </a:rPr>
              <a:t>cloacal</a:t>
            </a:r>
            <a:r>
              <a:rPr lang="en-US" sz="7400" b="1" dirty="0" smtClean="0">
                <a:solidFill>
                  <a:schemeClr val="bg1"/>
                </a:solidFill>
                <a:latin typeface="Arial" pitchFamily="34" charset="0"/>
                <a:cs typeface="Arial" pitchFamily="34" charset="0"/>
              </a:rPr>
              <a:t> </a:t>
            </a:r>
            <a:r>
              <a:rPr lang="en-US" sz="7400" b="1" dirty="0" err="1" smtClean="0">
                <a:solidFill>
                  <a:schemeClr val="bg1"/>
                </a:solidFill>
                <a:latin typeface="Arial" pitchFamily="34" charset="0"/>
                <a:cs typeface="Arial" pitchFamily="34" charset="0"/>
              </a:rPr>
              <a:t>exstrophy</a:t>
            </a:r>
            <a:r>
              <a:rPr lang="en-US" sz="7400" b="1" dirty="0" smtClean="0">
                <a:solidFill>
                  <a:schemeClr val="bg1"/>
                </a:solidFill>
                <a:latin typeface="Arial" pitchFamily="34" charset="0"/>
                <a:cs typeface="Arial" pitchFamily="34" charset="0"/>
              </a:rPr>
              <a:t>.</a:t>
            </a:r>
          </a:p>
          <a:p>
            <a:pPr algn="just"/>
            <a:endParaRPr lang="en-US" sz="7400" b="1" dirty="0" smtClean="0">
              <a:solidFill>
                <a:schemeClr val="bg1"/>
              </a:solidFill>
              <a:latin typeface="Arial" pitchFamily="34" charset="0"/>
              <a:cs typeface="Arial" pitchFamily="34" charset="0"/>
            </a:endParaRPr>
          </a:p>
          <a:p>
            <a:pPr algn="just"/>
            <a:r>
              <a:rPr lang="en-US" sz="7400" b="1" dirty="0" smtClean="0">
                <a:solidFill>
                  <a:schemeClr val="bg1"/>
                </a:solidFill>
                <a:latin typeface="Arial" pitchFamily="34" charset="0"/>
                <a:cs typeface="Arial" pitchFamily="34" charset="0"/>
              </a:rPr>
              <a:t>During embryogenesis, the </a:t>
            </a:r>
            <a:r>
              <a:rPr lang="en-US" sz="7400" b="1" dirty="0" err="1" smtClean="0">
                <a:solidFill>
                  <a:schemeClr val="bg1"/>
                </a:solidFill>
                <a:latin typeface="Arial" pitchFamily="34" charset="0"/>
                <a:cs typeface="Arial" pitchFamily="34" charset="0"/>
              </a:rPr>
              <a:t>cloaca</a:t>
            </a:r>
            <a:r>
              <a:rPr lang="en-US" sz="7400" b="1" dirty="0" smtClean="0">
                <a:solidFill>
                  <a:schemeClr val="bg1"/>
                </a:solidFill>
                <a:latin typeface="Arial" pitchFamily="34" charset="0"/>
                <a:cs typeface="Arial" pitchFamily="34" charset="0"/>
              </a:rPr>
              <a:t> is an endoderm lined chamber that receives the hindgut and </a:t>
            </a:r>
            <a:r>
              <a:rPr lang="en-US" sz="7400" b="1" dirty="0" err="1" smtClean="0">
                <a:solidFill>
                  <a:schemeClr val="bg1"/>
                </a:solidFill>
                <a:latin typeface="Arial" pitchFamily="34" charset="0"/>
                <a:cs typeface="Arial" pitchFamily="34" charset="0"/>
              </a:rPr>
              <a:t>allantois</a:t>
            </a:r>
            <a:r>
              <a:rPr lang="en-US" sz="7400" b="1" dirty="0" smtClean="0">
                <a:solidFill>
                  <a:schemeClr val="bg1"/>
                </a:solidFill>
                <a:latin typeface="Arial" pitchFamily="34" charset="0"/>
                <a:cs typeface="Arial" pitchFamily="34" charset="0"/>
              </a:rPr>
              <a:t>.</a:t>
            </a:r>
          </a:p>
          <a:p>
            <a:pPr algn="just"/>
            <a:endParaRPr lang="en-US" sz="7400" b="1" dirty="0" smtClean="0">
              <a:solidFill>
                <a:schemeClr val="bg1"/>
              </a:solidFill>
              <a:latin typeface="Arial" pitchFamily="34" charset="0"/>
              <a:cs typeface="Arial" pitchFamily="34" charset="0"/>
            </a:endParaRPr>
          </a:p>
          <a:p>
            <a:pPr algn="just"/>
            <a:r>
              <a:rPr lang="en-US" sz="7400" b="1" dirty="0" smtClean="0">
                <a:solidFill>
                  <a:schemeClr val="bg1"/>
                </a:solidFill>
                <a:latin typeface="Arial" pitchFamily="34" charset="0"/>
                <a:cs typeface="Arial" pitchFamily="34" charset="0"/>
              </a:rPr>
              <a:t>The </a:t>
            </a:r>
            <a:r>
              <a:rPr lang="en-US" sz="7400" b="1" dirty="0" err="1" smtClean="0">
                <a:solidFill>
                  <a:schemeClr val="bg1"/>
                </a:solidFill>
                <a:latin typeface="Arial" pitchFamily="34" charset="0"/>
                <a:cs typeface="Arial" pitchFamily="34" charset="0"/>
              </a:rPr>
              <a:t>cloacal</a:t>
            </a:r>
            <a:r>
              <a:rPr lang="en-US" sz="7400" b="1" dirty="0" smtClean="0">
                <a:solidFill>
                  <a:schemeClr val="bg1"/>
                </a:solidFill>
                <a:latin typeface="Arial" pitchFamily="34" charset="0"/>
                <a:cs typeface="Arial" pitchFamily="34" charset="0"/>
              </a:rPr>
              <a:t> membrane, a </a:t>
            </a:r>
            <a:r>
              <a:rPr lang="en-US" sz="7400" b="1" dirty="0" err="1" smtClean="0">
                <a:solidFill>
                  <a:schemeClr val="bg1"/>
                </a:solidFill>
                <a:latin typeface="Arial" pitchFamily="34" charset="0"/>
                <a:cs typeface="Arial" pitchFamily="34" charset="0"/>
              </a:rPr>
              <a:t>bilaminar</a:t>
            </a:r>
            <a:r>
              <a:rPr lang="en-US" sz="7400" b="1" dirty="0" smtClean="0">
                <a:solidFill>
                  <a:schemeClr val="bg1"/>
                </a:solidFill>
                <a:latin typeface="Arial" pitchFamily="34" charset="0"/>
                <a:cs typeface="Arial" pitchFamily="34" charset="0"/>
              </a:rPr>
              <a:t> veil of ectoderm and endoderm, divides the </a:t>
            </a:r>
            <a:r>
              <a:rPr lang="en-US" sz="7400" b="1" dirty="0" err="1" smtClean="0">
                <a:solidFill>
                  <a:schemeClr val="bg1"/>
                </a:solidFill>
                <a:latin typeface="Arial" pitchFamily="34" charset="0"/>
                <a:cs typeface="Arial" pitchFamily="34" charset="0"/>
              </a:rPr>
              <a:t>cloaca</a:t>
            </a:r>
            <a:r>
              <a:rPr lang="en-US" sz="7400" b="1" dirty="0" smtClean="0">
                <a:solidFill>
                  <a:schemeClr val="bg1"/>
                </a:solidFill>
                <a:latin typeface="Arial" pitchFamily="34" charset="0"/>
                <a:cs typeface="Arial" pitchFamily="34" charset="0"/>
              </a:rPr>
              <a:t>.</a:t>
            </a:r>
          </a:p>
          <a:p>
            <a:pPr algn="just"/>
            <a:endParaRPr lang="en-US" sz="7400" b="1" dirty="0" smtClean="0">
              <a:solidFill>
                <a:schemeClr val="bg1"/>
              </a:solidFill>
              <a:latin typeface="Arial" pitchFamily="34" charset="0"/>
              <a:cs typeface="Arial" pitchFamily="34" charset="0"/>
            </a:endParaRPr>
          </a:p>
          <a:p>
            <a:pPr algn="just"/>
            <a:r>
              <a:rPr lang="en-US" sz="7400" b="1" dirty="0" err="1" smtClean="0">
                <a:solidFill>
                  <a:schemeClr val="bg1"/>
                </a:solidFill>
                <a:latin typeface="Arial" pitchFamily="34" charset="0"/>
                <a:cs typeface="Arial" pitchFamily="34" charset="0"/>
              </a:rPr>
              <a:t>Cloacal</a:t>
            </a:r>
            <a:r>
              <a:rPr lang="en-US" sz="7400" b="1" dirty="0" smtClean="0">
                <a:solidFill>
                  <a:schemeClr val="bg1"/>
                </a:solidFill>
                <a:latin typeface="Arial" pitchFamily="34" charset="0"/>
                <a:cs typeface="Arial" pitchFamily="34" charset="0"/>
              </a:rPr>
              <a:t> </a:t>
            </a:r>
            <a:r>
              <a:rPr lang="en-US" sz="7400" b="1" dirty="0" err="1" smtClean="0">
                <a:solidFill>
                  <a:schemeClr val="bg1"/>
                </a:solidFill>
                <a:latin typeface="Arial" pitchFamily="34" charset="0"/>
                <a:cs typeface="Arial" pitchFamily="34" charset="0"/>
              </a:rPr>
              <a:t>exstrophy</a:t>
            </a:r>
            <a:r>
              <a:rPr lang="en-US" sz="7400" b="1" dirty="0" smtClean="0">
                <a:solidFill>
                  <a:schemeClr val="bg1"/>
                </a:solidFill>
                <a:latin typeface="Arial" pitchFamily="34" charset="0"/>
                <a:cs typeface="Arial" pitchFamily="34" charset="0"/>
              </a:rPr>
              <a:t> occurs from the rupture of the </a:t>
            </a:r>
            <a:r>
              <a:rPr lang="en-US" sz="7400" b="1" dirty="0" err="1" smtClean="0">
                <a:solidFill>
                  <a:schemeClr val="bg1"/>
                </a:solidFill>
                <a:latin typeface="Arial" pitchFamily="34" charset="0"/>
                <a:cs typeface="Arial" pitchFamily="34" charset="0"/>
              </a:rPr>
              <a:t>cloacal</a:t>
            </a:r>
            <a:r>
              <a:rPr lang="en-US" sz="7400" b="1" dirty="0" smtClean="0">
                <a:solidFill>
                  <a:schemeClr val="bg1"/>
                </a:solidFill>
                <a:latin typeface="Arial" pitchFamily="34" charset="0"/>
                <a:cs typeface="Arial" pitchFamily="34" charset="0"/>
              </a:rPr>
              <a:t> membrane and failure of the lateral abdominal wall to close. </a:t>
            </a:r>
          </a:p>
          <a:p>
            <a:pPr algn="just"/>
            <a:endParaRPr lang="en-US" sz="7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lnSpc>
                <a:spcPct val="170000"/>
              </a:lnSpc>
              <a:buNone/>
            </a:pPr>
            <a:r>
              <a:rPr lang="en-US" sz="6000" b="1" dirty="0" smtClean="0">
                <a:solidFill>
                  <a:schemeClr val="bg1"/>
                </a:solidFill>
                <a:latin typeface="Arial" pitchFamily="34" charset="0"/>
                <a:cs typeface="Arial" pitchFamily="34" charset="0"/>
              </a:rPr>
              <a:t>   </a:t>
            </a: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69758" cy="6909515"/>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pPr algn="ctr"/>
            <a:r>
              <a:rPr lang="en-US" sz="2800" b="1" dirty="0" smtClean="0">
                <a:solidFill>
                  <a:srgbClr val="FFFF00"/>
                </a:solidFill>
                <a:latin typeface="Arial" pitchFamily="34" charset="0"/>
                <a:cs typeface="Arial" pitchFamily="34" charset="0"/>
              </a:rPr>
              <a:t>PATHOGENESIS OF MYELOCYSTOCELE</a:t>
            </a:r>
          </a:p>
        </p:txBody>
      </p:sp>
      <p:sp>
        <p:nvSpPr>
          <p:cNvPr id="28676" name="Content Placeholder 2"/>
          <p:cNvSpPr>
            <a:spLocks noGrp="1"/>
          </p:cNvSpPr>
          <p:nvPr>
            <p:ph idx="1"/>
          </p:nvPr>
        </p:nvSpPr>
        <p:spPr>
          <a:xfrm>
            <a:off x="152400" y="1214422"/>
            <a:ext cx="8534400" cy="5491179"/>
          </a:xfrm>
        </p:spPr>
        <p:txBody>
          <a:bodyPr>
            <a:normAutofit fontScale="25000" lnSpcReduction="20000"/>
          </a:bodyPr>
          <a:lstStyle/>
          <a:p>
            <a:pPr algn="just"/>
            <a:endParaRPr lang="en-US" sz="24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According to one theory, herniation of the lower abdomen and pelvis disturbs the notochord secretion of inductive factors that regulate the development of neural tube and retrogressive differentiation.</a:t>
            </a:r>
          </a:p>
          <a:p>
            <a:pPr algn="just"/>
            <a:endParaRPr lang="en-US" sz="112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Another theory suggests that the CSF is unable to exit from the early neural tube as it should, and it distends the distal terminal ventricle after canalization.</a:t>
            </a:r>
          </a:p>
          <a:p>
            <a:pPr algn="just"/>
            <a:endParaRPr lang="en-US" sz="112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The terminal ventricle distends the surrounding dorsal membrane and </a:t>
            </a:r>
            <a:r>
              <a:rPr lang="en-US" sz="11200" b="1" dirty="0" err="1" smtClean="0">
                <a:solidFill>
                  <a:schemeClr val="bg1"/>
                </a:solidFill>
                <a:latin typeface="Arial" pitchFamily="34" charset="0"/>
                <a:cs typeface="Arial" pitchFamily="34" charset="0"/>
              </a:rPr>
              <a:t>arachnoid</a:t>
            </a:r>
            <a:r>
              <a:rPr lang="en-US" sz="11200" b="1" dirty="0" smtClean="0">
                <a:solidFill>
                  <a:schemeClr val="bg1"/>
                </a:solidFill>
                <a:latin typeface="Arial" pitchFamily="34" charset="0"/>
                <a:cs typeface="Arial" pitchFamily="34" charset="0"/>
              </a:rPr>
              <a:t>, causing the surrounding </a:t>
            </a:r>
            <a:r>
              <a:rPr lang="en-US" sz="11200" b="1" dirty="0" err="1" smtClean="0">
                <a:solidFill>
                  <a:schemeClr val="bg1"/>
                </a:solidFill>
                <a:latin typeface="Arial" pitchFamily="34" charset="0"/>
                <a:cs typeface="Arial" pitchFamily="34" charset="0"/>
              </a:rPr>
              <a:t>meningocele</a:t>
            </a:r>
            <a:r>
              <a:rPr lang="en-US" sz="11200" b="1" dirty="0" smtClean="0">
                <a:solidFill>
                  <a:schemeClr val="bg1"/>
                </a:solidFill>
                <a:latin typeface="Arial" pitchFamily="34" charset="0"/>
                <a:cs typeface="Arial" pitchFamily="34" charset="0"/>
              </a:rPr>
              <a:t>.</a:t>
            </a:r>
          </a:p>
          <a:p>
            <a:pPr algn="just"/>
            <a:endParaRPr lang="en-US" sz="7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lnSpc>
                <a:spcPct val="170000"/>
              </a:lnSpc>
              <a:buNone/>
            </a:pPr>
            <a:r>
              <a:rPr lang="en-US" sz="6000" b="1" dirty="0" smtClean="0">
                <a:solidFill>
                  <a:schemeClr val="bg1"/>
                </a:solidFill>
                <a:latin typeface="Arial" pitchFamily="34" charset="0"/>
                <a:cs typeface="Arial" pitchFamily="34" charset="0"/>
              </a:rPr>
              <a:t>   </a:t>
            </a: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7143728"/>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pPr algn="ctr"/>
            <a:r>
              <a:rPr lang="en-US" sz="2800" b="1" dirty="0" smtClean="0">
                <a:solidFill>
                  <a:srgbClr val="FFFF00"/>
                </a:solidFill>
                <a:latin typeface="Arial" pitchFamily="34" charset="0"/>
                <a:cs typeface="Arial" pitchFamily="34" charset="0"/>
              </a:rPr>
              <a:t>PATHOGENESIS OF MYELOCYSTOCELE</a:t>
            </a:r>
          </a:p>
        </p:txBody>
      </p:sp>
      <p:sp>
        <p:nvSpPr>
          <p:cNvPr id="28676" name="Content Placeholder 2"/>
          <p:cNvSpPr>
            <a:spLocks noGrp="1"/>
          </p:cNvSpPr>
          <p:nvPr>
            <p:ph idx="1"/>
          </p:nvPr>
        </p:nvSpPr>
        <p:spPr>
          <a:xfrm>
            <a:off x="152400" y="1214422"/>
            <a:ext cx="8534400" cy="5491179"/>
          </a:xfrm>
        </p:spPr>
        <p:txBody>
          <a:bodyPr>
            <a:normAutofit fontScale="25000" lnSpcReduction="20000"/>
          </a:bodyPr>
          <a:lstStyle/>
          <a:p>
            <a:pPr algn="just"/>
            <a:endParaRPr lang="en-US" sz="24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Teratogens that cause </a:t>
            </a:r>
            <a:r>
              <a:rPr lang="en-US" sz="11200" b="1" dirty="0" err="1" smtClean="0">
                <a:solidFill>
                  <a:schemeClr val="bg1"/>
                </a:solidFill>
                <a:latin typeface="Arial" pitchFamily="34" charset="0"/>
                <a:cs typeface="Arial" pitchFamily="34" charset="0"/>
              </a:rPr>
              <a:t>spina</a:t>
            </a:r>
            <a:r>
              <a:rPr lang="en-US" sz="11200" b="1" dirty="0" smtClean="0">
                <a:solidFill>
                  <a:schemeClr val="bg1"/>
                </a:solidFill>
                <a:latin typeface="Arial" pitchFamily="34" charset="0"/>
                <a:cs typeface="Arial" pitchFamily="34" charset="0"/>
              </a:rPr>
              <a:t> bifida </a:t>
            </a:r>
            <a:r>
              <a:rPr lang="en-US" sz="11200" b="1" dirty="0" err="1" smtClean="0">
                <a:solidFill>
                  <a:schemeClr val="bg1"/>
                </a:solidFill>
                <a:latin typeface="Arial" pitchFamily="34" charset="0"/>
                <a:cs typeface="Arial" pitchFamily="34" charset="0"/>
              </a:rPr>
              <a:t>aperta</a:t>
            </a:r>
            <a:r>
              <a:rPr lang="en-US" sz="11200" b="1" dirty="0" smtClean="0">
                <a:solidFill>
                  <a:schemeClr val="bg1"/>
                </a:solidFill>
                <a:latin typeface="Arial" pitchFamily="34" charset="0"/>
                <a:cs typeface="Arial" pitchFamily="34" charset="0"/>
              </a:rPr>
              <a:t> in hamsters, such as retinoic acid, also causes lesions resembling </a:t>
            </a:r>
            <a:r>
              <a:rPr lang="en-US" sz="11200" b="1" dirty="0" err="1" smtClean="0">
                <a:solidFill>
                  <a:schemeClr val="bg1"/>
                </a:solidFill>
                <a:latin typeface="Arial" pitchFamily="34" charset="0"/>
                <a:cs typeface="Arial" pitchFamily="34" charset="0"/>
              </a:rPr>
              <a:t>myelocystoceles</a:t>
            </a:r>
            <a:r>
              <a:rPr lang="en-US" sz="11200" b="1" dirty="0" smtClean="0">
                <a:solidFill>
                  <a:schemeClr val="bg1"/>
                </a:solidFill>
                <a:latin typeface="Arial" pitchFamily="34" charset="0"/>
                <a:cs typeface="Arial" pitchFamily="34" charset="0"/>
              </a:rPr>
              <a:t>.</a:t>
            </a:r>
          </a:p>
          <a:p>
            <a:pPr algn="just"/>
            <a:endParaRPr lang="en-US" sz="112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Most likely the pathogenesis reflects both mechanical disruption of normal development as well as lack of appropriate induction of differentiation factors.</a:t>
            </a:r>
          </a:p>
          <a:p>
            <a:pPr algn="just"/>
            <a:endParaRPr lang="en-US" sz="7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lnSpc>
                <a:spcPct val="170000"/>
              </a:lnSpc>
              <a:buNone/>
            </a:pPr>
            <a:r>
              <a:rPr lang="en-US" sz="6000" b="1" dirty="0" smtClean="0">
                <a:solidFill>
                  <a:schemeClr val="bg1"/>
                </a:solidFill>
                <a:latin typeface="Arial" pitchFamily="34" charset="0"/>
                <a:cs typeface="Arial" pitchFamily="34" charset="0"/>
              </a:rPr>
              <a:t>   </a:t>
            </a: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0"/>
            <a:ext cx="9144000" cy="6929462"/>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MENINGOCELE</a:t>
            </a:r>
          </a:p>
        </p:txBody>
      </p:sp>
      <p:sp>
        <p:nvSpPr>
          <p:cNvPr id="28676" name="Content Placeholder 2"/>
          <p:cNvSpPr>
            <a:spLocks noGrp="1"/>
          </p:cNvSpPr>
          <p:nvPr>
            <p:ph idx="1"/>
          </p:nvPr>
        </p:nvSpPr>
        <p:spPr>
          <a:xfrm>
            <a:off x="152400" y="1214422"/>
            <a:ext cx="8534400" cy="5491179"/>
          </a:xfrm>
        </p:spPr>
        <p:txBody>
          <a:bodyPr>
            <a:normAutofit fontScale="25000" lnSpcReduction="20000"/>
          </a:bodyPr>
          <a:lstStyle/>
          <a:p>
            <a:pPr algn="just"/>
            <a:endParaRPr lang="en-US" sz="24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Sessile, sometimes </a:t>
            </a:r>
            <a:r>
              <a:rPr lang="en-US" sz="11200" b="1" dirty="0" err="1" smtClean="0">
                <a:solidFill>
                  <a:schemeClr val="bg1"/>
                </a:solidFill>
                <a:latin typeface="Arial" pitchFamily="34" charset="0"/>
                <a:cs typeface="Arial" pitchFamily="34" charset="0"/>
              </a:rPr>
              <a:t>pedunculated</a:t>
            </a:r>
            <a:r>
              <a:rPr lang="en-US" sz="11200" b="1" dirty="0" smtClean="0">
                <a:solidFill>
                  <a:schemeClr val="bg1"/>
                </a:solidFill>
                <a:latin typeface="Arial" pitchFamily="34" charset="0"/>
                <a:cs typeface="Arial" pitchFamily="34" charset="0"/>
              </a:rPr>
              <a:t> and are of variable size.</a:t>
            </a:r>
          </a:p>
          <a:p>
            <a:pPr algn="just">
              <a:buNone/>
            </a:pPr>
            <a:endParaRPr lang="en-US" sz="112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Covered by full thickness skin.</a:t>
            </a:r>
          </a:p>
          <a:p>
            <a:pPr algn="just">
              <a:buNone/>
            </a:pPr>
            <a:endParaRPr lang="en-US" sz="112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No evidence of neural tissue or cells.</a:t>
            </a:r>
          </a:p>
          <a:p>
            <a:pPr algn="just">
              <a:buNone/>
            </a:pPr>
            <a:endParaRPr lang="en-US" sz="11200" b="1" dirty="0" smtClean="0">
              <a:solidFill>
                <a:schemeClr val="bg1"/>
              </a:solidFill>
              <a:latin typeface="Arial" pitchFamily="34" charset="0"/>
              <a:cs typeface="Arial" pitchFamily="34" charset="0"/>
            </a:endParaRPr>
          </a:p>
          <a:p>
            <a:pPr algn="just"/>
            <a:r>
              <a:rPr lang="en-US" sz="11200" b="1" dirty="0" smtClean="0">
                <a:solidFill>
                  <a:schemeClr val="bg1"/>
                </a:solidFill>
                <a:latin typeface="Arial" pitchFamily="34" charset="0"/>
                <a:cs typeface="Arial" pitchFamily="34" charset="0"/>
              </a:rPr>
              <a:t>No neurological deficit.</a:t>
            </a:r>
            <a:endParaRPr lang="en-US" sz="7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lnSpc>
                <a:spcPct val="170000"/>
              </a:lnSpc>
              <a:buNone/>
            </a:pPr>
            <a:r>
              <a:rPr lang="en-US" sz="6000" b="1" dirty="0" smtClean="0">
                <a:solidFill>
                  <a:schemeClr val="bg1"/>
                </a:solidFill>
                <a:latin typeface="Arial" pitchFamily="34" charset="0"/>
                <a:cs typeface="Arial" pitchFamily="34" charset="0"/>
              </a:rPr>
              <a:t>   </a:t>
            </a: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TETHERED CORD SYNDROME </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EMBRYOLOGY</a:t>
            </a:r>
          </a:p>
          <a:p>
            <a:pPr algn="just"/>
            <a:r>
              <a:rPr lang="en-US" sz="2400" b="1" dirty="0" smtClean="0">
                <a:solidFill>
                  <a:schemeClr val="bg1"/>
                </a:solidFill>
                <a:latin typeface="Arial" pitchFamily="34" charset="0"/>
                <a:cs typeface="Arial" pitchFamily="34" charset="0"/>
              </a:rPr>
              <a:t>Tip of the </a:t>
            </a:r>
            <a:r>
              <a:rPr lang="en-US" sz="2400" b="1" dirty="0" err="1" smtClean="0">
                <a:solidFill>
                  <a:schemeClr val="bg1"/>
                </a:solidFill>
                <a:latin typeface="Arial" pitchFamily="34" charset="0"/>
                <a:cs typeface="Arial" pitchFamily="34" charset="0"/>
              </a:rPr>
              <a:t>conus</a:t>
            </a:r>
            <a:r>
              <a:rPr lang="en-US" sz="2400" b="1" dirty="0" smtClean="0">
                <a:solidFill>
                  <a:schemeClr val="bg1"/>
                </a:solidFill>
                <a:latin typeface="Arial" pitchFamily="34" charset="0"/>
                <a:cs typeface="Arial" pitchFamily="34" charset="0"/>
              </a:rPr>
              <a:t> is below the lower border of L1 vertebral body.</a:t>
            </a:r>
          </a:p>
          <a:p>
            <a:pPr algn="just">
              <a:buNone/>
            </a:pPr>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It occurs when there is dysfunction before the completion of the neural tube closure, or if the closure is faulty, or the </a:t>
            </a:r>
            <a:r>
              <a:rPr lang="en-US" sz="2400" b="1" dirty="0" err="1" smtClean="0">
                <a:solidFill>
                  <a:schemeClr val="bg1"/>
                </a:solidFill>
                <a:latin typeface="Arial" pitchFamily="34" charset="0"/>
                <a:cs typeface="Arial" pitchFamily="34" charset="0"/>
              </a:rPr>
              <a:t>mesenchymal</a:t>
            </a:r>
            <a:r>
              <a:rPr lang="en-US" sz="2400" b="1" dirty="0" smtClean="0">
                <a:solidFill>
                  <a:schemeClr val="bg1"/>
                </a:solidFill>
                <a:latin typeface="Arial" pitchFamily="34" charset="0"/>
                <a:cs typeface="Arial" pitchFamily="34" charset="0"/>
              </a:rPr>
              <a:t> cells enter the central canal of the neural tube. </a:t>
            </a: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0"/>
            <a:ext cx="9144000" cy="6929462"/>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TETHERED CORD SYNDROME </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EMBRYOLOGY</a:t>
            </a:r>
          </a:p>
          <a:p>
            <a:pPr algn="just"/>
            <a:r>
              <a:rPr lang="en-US" sz="2400" b="1" dirty="0" smtClean="0">
                <a:solidFill>
                  <a:schemeClr val="bg1"/>
                </a:solidFill>
                <a:latin typeface="Arial" pitchFamily="34" charset="0"/>
                <a:cs typeface="Arial" pitchFamily="34" charset="0"/>
              </a:rPr>
              <a:t>The </a:t>
            </a:r>
            <a:r>
              <a:rPr lang="en-US" sz="2400" b="1" dirty="0" err="1" smtClean="0">
                <a:solidFill>
                  <a:schemeClr val="bg1"/>
                </a:solidFill>
                <a:latin typeface="Arial" pitchFamily="34" charset="0"/>
                <a:cs typeface="Arial" pitchFamily="34" charset="0"/>
              </a:rPr>
              <a:t>mesenchymal</a:t>
            </a:r>
            <a:r>
              <a:rPr lang="en-US" sz="2400" b="1" dirty="0" smtClean="0">
                <a:solidFill>
                  <a:schemeClr val="bg1"/>
                </a:solidFill>
                <a:latin typeface="Arial" pitchFamily="34" charset="0"/>
                <a:cs typeface="Arial" pitchFamily="34" charset="0"/>
              </a:rPr>
              <a:t> cells differentiate into fatty tissue to form </a:t>
            </a:r>
            <a:r>
              <a:rPr lang="en-US" sz="2400" b="1" dirty="0" err="1" smtClean="0">
                <a:solidFill>
                  <a:schemeClr val="bg1"/>
                </a:solidFill>
                <a:latin typeface="Arial" pitchFamily="34" charset="0"/>
                <a:cs typeface="Arial" pitchFamily="34" charset="0"/>
              </a:rPr>
              <a:t>lipomyelomeningocele</a:t>
            </a:r>
            <a:r>
              <a:rPr lang="en-US" sz="2400" b="1" dirty="0" smtClean="0">
                <a:solidFill>
                  <a:schemeClr val="bg1"/>
                </a:solidFill>
                <a:latin typeface="Arial" pitchFamily="34" charset="0"/>
                <a:cs typeface="Arial" pitchFamily="34" charset="0"/>
              </a:rPr>
              <a:t>.</a:t>
            </a:r>
          </a:p>
          <a:p>
            <a:pPr algn="just">
              <a:buNone/>
            </a:pPr>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Marin - Padilla described </a:t>
            </a:r>
            <a:r>
              <a:rPr lang="en-US" sz="2400" b="1" dirty="0" err="1" smtClean="0">
                <a:solidFill>
                  <a:schemeClr val="bg1"/>
                </a:solidFill>
                <a:latin typeface="Arial" pitchFamily="34" charset="0"/>
                <a:cs typeface="Arial" pitchFamily="34" charset="0"/>
              </a:rPr>
              <a:t>dural</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schisis</a:t>
            </a:r>
            <a:r>
              <a:rPr lang="en-US" sz="2400" b="1" dirty="0" smtClean="0">
                <a:solidFill>
                  <a:schemeClr val="bg1"/>
                </a:solidFill>
                <a:latin typeface="Arial" pitchFamily="34" charset="0"/>
                <a:cs typeface="Arial" pitchFamily="34" charset="0"/>
              </a:rPr>
              <a:t> as the basic defect resulting in various forms of tethering, with a short thick </a:t>
            </a:r>
            <a:r>
              <a:rPr lang="en-US" sz="2400" b="1" dirty="0" err="1" smtClean="0">
                <a:solidFill>
                  <a:schemeClr val="bg1"/>
                </a:solidFill>
                <a:latin typeface="Arial" pitchFamily="34" charset="0"/>
                <a:cs typeface="Arial" pitchFamily="34" charset="0"/>
              </a:rPr>
              <a:t>filum</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terminale</a:t>
            </a:r>
            <a:r>
              <a:rPr lang="en-US" sz="2400" b="1" dirty="0" smtClean="0">
                <a:solidFill>
                  <a:schemeClr val="bg1"/>
                </a:solidFill>
                <a:latin typeface="Arial" pitchFamily="34" charset="0"/>
                <a:cs typeface="Arial" pitchFamily="34" charset="0"/>
              </a:rPr>
              <a:t> occurring as a secondary event.</a:t>
            </a: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24"/>
            <a:ext cx="9144000" cy="6858024"/>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TETHERED CORD SYNDROME </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PATHOGENESIS</a:t>
            </a:r>
          </a:p>
          <a:p>
            <a:pPr algn="just"/>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The cord is tethered.</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Nerve roots lie lax </a:t>
            </a:r>
            <a:r>
              <a:rPr lang="en-US" sz="2800" b="1" smtClean="0">
                <a:solidFill>
                  <a:schemeClr val="bg1"/>
                </a:solidFill>
                <a:latin typeface="Arial" pitchFamily="34" charset="0"/>
                <a:cs typeface="Arial" pitchFamily="34" charset="0"/>
              </a:rPr>
              <a:t>and loosely </a:t>
            </a:r>
            <a:r>
              <a:rPr lang="en-US" sz="2800" b="1" dirty="0" smtClean="0">
                <a:solidFill>
                  <a:schemeClr val="bg1"/>
                </a:solidFill>
                <a:latin typeface="Arial" pitchFamily="34" charset="0"/>
                <a:cs typeface="Arial" pitchFamily="34" charset="0"/>
              </a:rPr>
              <a:t>on either side.</a:t>
            </a: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TETHERED CORD SYNDROME </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PATHOGENESIS</a:t>
            </a:r>
          </a:p>
          <a:p>
            <a:pPr algn="just"/>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Effects is maximum close to the site of tethering.</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When tethering extends over a distance, the effect is maximum on the cord adjacent to the caudal end of the lesion </a:t>
            </a: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TETHERED CORD SYNDROME </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PATHOGENESIS</a:t>
            </a:r>
          </a:p>
          <a:p>
            <a:pPr algn="just"/>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It occurs whenever there is increase in tension in the tethered cord.</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This occurs by elongation of the spinal canal, in children, during periods of rapid growth, and in </a:t>
            </a:r>
            <a:r>
              <a:rPr lang="en-US" sz="2800" b="1" dirty="0" err="1" smtClean="0">
                <a:solidFill>
                  <a:schemeClr val="bg1"/>
                </a:solidFill>
                <a:latin typeface="Arial" pitchFamily="34" charset="0"/>
                <a:cs typeface="Arial" pitchFamily="34" charset="0"/>
              </a:rPr>
              <a:t>adukts</a:t>
            </a:r>
            <a:r>
              <a:rPr lang="en-US" sz="2800" b="1" dirty="0" smtClean="0">
                <a:solidFill>
                  <a:schemeClr val="bg1"/>
                </a:solidFill>
                <a:latin typeface="Arial" pitchFamily="34" charset="0"/>
                <a:cs typeface="Arial" pitchFamily="34" charset="0"/>
              </a:rPr>
              <a:t> during activities or accidents which flex the spine or the hip joints.</a:t>
            </a: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304800"/>
            <a:ext cx="8229600" cy="2124068"/>
          </a:xfrm>
        </p:spPr>
        <p:txBody>
          <a:bodyPr>
            <a:normAutofit/>
          </a:bodyPr>
          <a:lstStyle/>
          <a:p>
            <a:pPr algn="ctr"/>
            <a:r>
              <a:rPr lang="en-US" sz="4400" b="1" dirty="0" smtClean="0">
                <a:solidFill>
                  <a:srgbClr val="FFFF00"/>
                </a:solidFill>
                <a:latin typeface="Arial Black" pitchFamily="34" charset="0"/>
              </a:rPr>
              <a:t>ECTODERMAL GERM LAYER</a:t>
            </a:r>
          </a:p>
        </p:txBody>
      </p:sp>
      <p:sp>
        <p:nvSpPr>
          <p:cNvPr id="4" name="Title 1"/>
          <p:cNvSpPr txBox="1">
            <a:spLocks/>
          </p:cNvSpPr>
          <p:nvPr/>
        </p:nvSpPr>
        <p:spPr>
          <a:xfrm>
            <a:off x="683568" y="3068960"/>
            <a:ext cx="8103306" cy="2160240"/>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br>
            <a: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br>
            <a: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br>
            <a: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rPr>
            </a:br>
            <a:r>
              <a:rPr kumimoji="0" lang="en-US"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rPr>
              <a:t>At the beginning of the 3</a:t>
            </a:r>
            <a:r>
              <a:rPr kumimoji="0" lang="en-US" sz="2400" b="1" i="0" u="none" strike="noStrike" kern="1200" cap="none" spc="0" normalizeH="0" baseline="30000" noProof="0" dirty="0" smtClean="0">
                <a:ln>
                  <a:noFill/>
                </a:ln>
                <a:solidFill>
                  <a:schemeClr val="bg1"/>
                </a:solidFill>
                <a:effectLst/>
                <a:uLnTx/>
                <a:uFillTx/>
                <a:latin typeface="Arial" pitchFamily="34" charset="0"/>
                <a:ea typeface="+mj-ea"/>
                <a:cs typeface="Arial" pitchFamily="34" charset="0"/>
              </a:rPr>
              <a:t>rd</a:t>
            </a:r>
            <a:r>
              <a:rPr kumimoji="0" lang="en-US" sz="2400" b="1" i="0" u="none" strike="noStrike" kern="1200" cap="none" spc="0" normalizeH="0" baseline="0" noProof="0" dirty="0" smtClean="0">
                <a:ln>
                  <a:noFill/>
                </a:ln>
                <a:solidFill>
                  <a:schemeClr val="bg1"/>
                </a:solidFill>
                <a:effectLst/>
                <a:uLnTx/>
                <a:uFillTx/>
                <a:latin typeface="Arial" pitchFamily="34" charset="0"/>
                <a:ea typeface="+mj-ea"/>
                <a:cs typeface="Arial" pitchFamily="34" charset="0"/>
              </a:rPr>
              <a:t> week of development, the ectodermal layer has the shape of a disc that is broader in the cephalic than in the caudal region</a:t>
            </a:r>
            <a:endParaRPr kumimoji="0" lang="en-US" sz="2000" b="1" i="0" u="none" strike="noStrike" kern="1200" cap="none" spc="0" normalizeH="0" baseline="0" noProof="0" dirty="0" smtClean="0">
              <a:ln>
                <a:noFill/>
              </a:ln>
              <a:solidFill>
                <a:schemeClr val="accent3">
                  <a:lumMod val="60000"/>
                  <a:lumOff val="40000"/>
                </a:schemeClr>
              </a:solidFill>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SPLIT CORD MALFORMATIONS</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EMBRYOLOGY</a:t>
            </a:r>
          </a:p>
          <a:p>
            <a:pPr algn="just"/>
            <a:endParaRPr lang="en-US" sz="2400" b="1" dirty="0" smtClean="0">
              <a:solidFill>
                <a:schemeClr val="bg1"/>
              </a:solidFill>
              <a:latin typeface="Arial" pitchFamily="34" charset="0"/>
              <a:cs typeface="Arial" pitchFamily="34" charset="0"/>
            </a:endParaRPr>
          </a:p>
          <a:p>
            <a:pPr algn="just"/>
            <a:r>
              <a:rPr lang="en-US" sz="2800" b="1" dirty="0" err="1" smtClean="0">
                <a:solidFill>
                  <a:schemeClr val="bg1"/>
                </a:solidFill>
                <a:latin typeface="Arial" pitchFamily="34" charset="0"/>
                <a:cs typeface="Arial" pitchFamily="34" charset="0"/>
              </a:rPr>
              <a:t>Diastematomyelia</a:t>
            </a:r>
            <a:r>
              <a:rPr lang="en-US" sz="2800" b="1" dirty="0" smtClean="0">
                <a:solidFill>
                  <a:schemeClr val="bg1"/>
                </a:solidFill>
                <a:latin typeface="Arial" pitchFamily="34" charset="0"/>
                <a:cs typeface="Arial" pitchFamily="34" charset="0"/>
              </a:rPr>
              <a:t> is a developmental defect of the </a:t>
            </a:r>
            <a:r>
              <a:rPr lang="en-US" sz="2800" b="1" dirty="0" err="1" smtClean="0">
                <a:solidFill>
                  <a:schemeClr val="bg1"/>
                </a:solidFill>
                <a:latin typeface="Arial" pitchFamily="34" charset="0"/>
                <a:cs typeface="Arial" pitchFamily="34" charset="0"/>
              </a:rPr>
              <a:t>neuraxis</a:t>
            </a:r>
            <a:r>
              <a:rPr lang="en-US" sz="2800" b="1" dirty="0" smtClean="0">
                <a:solidFill>
                  <a:schemeClr val="bg1"/>
                </a:solidFill>
                <a:latin typeface="Arial" pitchFamily="34" charset="0"/>
                <a:cs typeface="Arial" pitchFamily="34" charset="0"/>
              </a:rPr>
              <a:t> and the spinal column.</a:t>
            </a:r>
          </a:p>
          <a:p>
            <a:pPr algn="just">
              <a:buNone/>
            </a:pPr>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It is </a:t>
            </a:r>
            <a:r>
              <a:rPr lang="en-US" sz="2800" b="1" dirty="0" err="1" smtClean="0">
                <a:solidFill>
                  <a:schemeClr val="bg1"/>
                </a:solidFill>
                <a:latin typeface="Arial" pitchFamily="34" charset="0"/>
                <a:cs typeface="Arial" pitchFamily="34" charset="0"/>
              </a:rPr>
              <a:t>characterised</a:t>
            </a:r>
            <a:r>
              <a:rPr lang="en-US" sz="2800" b="1" dirty="0" smtClean="0">
                <a:solidFill>
                  <a:schemeClr val="bg1"/>
                </a:solidFill>
                <a:latin typeface="Arial" pitchFamily="34" charset="0"/>
                <a:cs typeface="Arial" pitchFamily="34" charset="0"/>
              </a:rPr>
              <a:t> by a division of the spinal cord or </a:t>
            </a:r>
            <a:r>
              <a:rPr lang="en-US" sz="2800" b="1" dirty="0" err="1" smtClean="0">
                <a:solidFill>
                  <a:schemeClr val="bg1"/>
                </a:solidFill>
                <a:latin typeface="Arial" pitchFamily="34" charset="0"/>
                <a:cs typeface="Arial" pitchFamily="34" charset="0"/>
              </a:rPr>
              <a:t>cauda</a:t>
            </a:r>
            <a:r>
              <a:rPr lang="en-US" sz="2800" b="1" dirty="0" smtClean="0">
                <a:solidFill>
                  <a:schemeClr val="bg1"/>
                </a:solidFill>
                <a:latin typeface="Arial" pitchFamily="34" charset="0"/>
                <a:cs typeface="Arial" pitchFamily="34" charset="0"/>
              </a:rPr>
              <a:t> </a:t>
            </a:r>
            <a:r>
              <a:rPr lang="en-US" sz="2800" b="1" dirty="0" err="1" smtClean="0">
                <a:solidFill>
                  <a:schemeClr val="bg1"/>
                </a:solidFill>
                <a:latin typeface="Arial" pitchFamily="34" charset="0"/>
                <a:cs typeface="Arial" pitchFamily="34" charset="0"/>
              </a:rPr>
              <a:t>equina</a:t>
            </a:r>
            <a:r>
              <a:rPr lang="en-US" sz="2800" b="1" dirty="0" smtClean="0">
                <a:solidFill>
                  <a:schemeClr val="bg1"/>
                </a:solidFill>
                <a:latin typeface="Arial" pitchFamily="34" charset="0"/>
                <a:cs typeface="Arial" pitchFamily="34" charset="0"/>
              </a:rPr>
              <a:t> into two distinct compartments by a septum of bones, cartilage or fibrous tissue.</a:t>
            </a: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SPLIT CORD MALFORMATIONS</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EMBRYOLOGY</a:t>
            </a:r>
          </a:p>
          <a:p>
            <a:pPr algn="just"/>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It is invariably associated with other anomalies of the vertebral body or the neural arches.</a:t>
            </a: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71462"/>
            <a:ext cx="9169758" cy="6929462"/>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SPLIT CORD MALFORMATIONS</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PATHOGENESIS</a:t>
            </a:r>
            <a:endParaRPr lang="en-US" sz="2400" b="1" dirty="0" smtClean="0">
              <a:solidFill>
                <a:schemeClr val="bg1"/>
              </a:solidFill>
              <a:latin typeface="Arial" pitchFamily="34" charset="0"/>
              <a:cs typeface="Arial" pitchFamily="34" charset="0"/>
            </a:endParaRPr>
          </a:p>
          <a:p>
            <a:pPr algn="just">
              <a:buNone/>
            </a:pPr>
            <a:r>
              <a:rPr lang="en-US" sz="2800" b="1" dirty="0" smtClean="0">
                <a:solidFill>
                  <a:schemeClr val="bg1"/>
                </a:solidFill>
                <a:latin typeface="Arial" pitchFamily="34" charset="0"/>
                <a:cs typeface="Arial" pitchFamily="34" charset="0"/>
              </a:rPr>
              <a:t>Two hypotheses were proposed:</a:t>
            </a:r>
          </a:p>
          <a:p>
            <a:pPr marL="514350" indent="-514350" algn="just">
              <a:buAutoNum type="alphaLcParenR"/>
            </a:pPr>
            <a:r>
              <a:rPr lang="en-US" sz="2800" b="1" dirty="0" err="1" smtClean="0">
                <a:solidFill>
                  <a:schemeClr val="bg1"/>
                </a:solidFill>
                <a:latin typeface="Arial" pitchFamily="34" charset="0"/>
                <a:cs typeface="Arial" pitchFamily="34" charset="0"/>
              </a:rPr>
              <a:t>Hydrocehalomyelic</a:t>
            </a:r>
            <a:r>
              <a:rPr lang="en-US" sz="2800" b="1" dirty="0" smtClean="0">
                <a:solidFill>
                  <a:schemeClr val="bg1"/>
                </a:solidFill>
                <a:latin typeface="Arial" pitchFamily="34" charset="0"/>
                <a:cs typeface="Arial" pitchFamily="34" charset="0"/>
              </a:rPr>
              <a:t> hypothesis of Gardner.</a:t>
            </a:r>
          </a:p>
          <a:p>
            <a:pPr marL="514350" indent="-514350" algn="just">
              <a:buAutoNum type="alphaLcParenR"/>
            </a:pPr>
            <a:endParaRPr lang="en-US" sz="2800" b="1" dirty="0" smtClean="0">
              <a:solidFill>
                <a:schemeClr val="bg1"/>
              </a:solidFill>
              <a:latin typeface="Arial" pitchFamily="34" charset="0"/>
              <a:cs typeface="Arial" pitchFamily="34" charset="0"/>
            </a:endParaRPr>
          </a:p>
          <a:p>
            <a:pPr marL="514350" indent="-514350" algn="just">
              <a:buAutoNum type="alphaLcParenR"/>
            </a:pPr>
            <a:r>
              <a:rPr lang="en-US" sz="2800" b="1" dirty="0" smtClean="0">
                <a:solidFill>
                  <a:schemeClr val="bg1"/>
                </a:solidFill>
                <a:latin typeface="Arial" pitchFamily="34" charset="0"/>
                <a:cs typeface="Arial" pitchFamily="34" charset="0"/>
              </a:rPr>
              <a:t>Bremer’s hypothesis – attributes the defect to a partial obliteration of an accessory </a:t>
            </a:r>
            <a:r>
              <a:rPr lang="en-US" sz="2800" b="1" dirty="0" err="1" smtClean="0">
                <a:solidFill>
                  <a:schemeClr val="bg1"/>
                </a:solidFill>
                <a:latin typeface="Arial" pitchFamily="34" charset="0"/>
                <a:cs typeface="Arial" pitchFamily="34" charset="0"/>
              </a:rPr>
              <a:t>neurenteric</a:t>
            </a:r>
            <a:r>
              <a:rPr lang="en-US" sz="2800" b="1" dirty="0" smtClean="0">
                <a:solidFill>
                  <a:schemeClr val="bg1"/>
                </a:solidFill>
                <a:latin typeface="Arial" pitchFamily="34" charset="0"/>
                <a:cs typeface="Arial" pitchFamily="34" charset="0"/>
              </a:rPr>
              <a:t> canal</a:t>
            </a:r>
          </a:p>
          <a:p>
            <a:pPr marL="514350" indent="-514350" algn="just">
              <a:buNone/>
            </a:pPr>
            <a:r>
              <a:rPr lang="en-US" sz="2800" b="1" i="1" dirty="0" smtClean="0">
                <a:solidFill>
                  <a:srgbClr val="FFC000"/>
                </a:solidFill>
                <a:latin typeface="Arial" pitchFamily="34" charset="0"/>
                <a:cs typeface="Arial" pitchFamily="34" charset="0"/>
              </a:rPr>
              <a:t>    </a:t>
            </a:r>
          </a:p>
          <a:p>
            <a:pPr marL="514350" indent="-514350" algn="just">
              <a:buNone/>
            </a:pPr>
            <a:r>
              <a:rPr lang="en-US" sz="2800" b="1" i="1" dirty="0" smtClean="0">
                <a:solidFill>
                  <a:srgbClr val="FFC000"/>
                </a:solidFill>
                <a:latin typeface="Arial" pitchFamily="34" charset="0"/>
                <a:cs typeface="Arial" pitchFamily="34" charset="0"/>
              </a:rPr>
              <a:t>     Pang proposed a unified theory to explain both </a:t>
            </a:r>
            <a:r>
              <a:rPr lang="en-US" sz="2800" b="1" i="1" dirty="0" err="1" smtClean="0">
                <a:solidFill>
                  <a:srgbClr val="FFC000"/>
                </a:solidFill>
                <a:latin typeface="Arial" pitchFamily="34" charset="0"/>
                <a:cs typeface="Arial" pitchFamily="34" charset="0"/>
              </a:rPr>
              <a:t>diastematomyelia</a:t>
            </a:r>
            <a:r>
              <a:rPr lang="en-US" sz="2800" b="1" i="1" dirty="0" smtClean="0">
                <a:solidFill>
                  <a:srgbClr val="FFC000"/>
                </a:solidFill>
                <a:latin typeface="Arial" pitchFamily="34" charset="0"/>
                <a:cs typeface="Arial" pitchFamily="34" charset="0"/>
              </a:rPr>
              <a:t> and </a:t>
            </a:r>
            <a:r>
              <a:rPr lang="en-US" sz="2800" b="1" i="1" dirty="0" err="1" smtClean="0">
                <a:solidFill>
                  <a:srgbClr val="FFC000"/>
                </a:solidFill>
                <a:latin typeface="Arial" pitchFamily="34" charset="0"/>
                <a:cs typeface="Arial" pitchFamily="34" charset="0"/>
              </a:rPr>
              <a:t>diplomyelia</a:t>
            </a:r>
            <a:r>
              <a:rPr lang="en-US" sz="2800" b="1" i="1" dirty="0" smtClean="0">
                <a:solidFill>
                  <a:srgbClr val="FFC000"/>
                </a:solidFill>
                <a:latin typeface="Arial" pitchFamily="34" charset="0"/>
                <a:cs typeface="Arial" pitchFamily="34" charset="0"/>
              </a:rPr>
              <a:t>.</a:t>
            </a:r>
          </a:p>
          <a:p>
            <a:pPr marL="514350" indent="-514350" algn="just">
              <a:buAutoNum type="alphaLcParenR"/>
            </a:pPr>
            <a:endParaRPr lang="en-US" sz="2800" b="1" i="1" dirty="0" smtClean="0">
              <a:solidFill>
                <a:schemeClr val="bg1"/>
              </a:solidFill>
              <a:latin typeface="Arial" pitchFamily="34" charset="0"/>
              <a:cs typeface="Arial" pitchFamily="34" charset="0"/>
            </a:endParaRPr>
          </a:p>
          <a:p>
            <a:pPr marL="514350" indent="-514350" algn="just">
              <a:buAutoNum type="alphaLcParenR"/>
            </a:pPr>
            <a:endParaRPr lang="en-US" sz="2800" b="1" i="1" dirty="0" smtClean="0">
              <a:solidFill>
                <a:schemeClr val="bg1"/>
              </a:solidFill>
              <a:latin typeface="Arial" pitchFamily="34" charset="0"/>
              <a:cs typeface="Arial" pitchFamily="34" charset="0"/>
            </a:endParaRPr>
          </a:p>
          <a:p>
            <a:pPr algn="just"/>
            <a:endParaRPr lang="en-US" sz="2800" b="1" i="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SPLIT CORD MALFORMATIONS</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PATHOGENESIS</a:t>
            </a:r>
          </a:p>
          <a:p>
            <a:pPr algn="just"/>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Pang’s unified theory states that a persistent </a:t>
            </a:r>
            <a:r>
              <a:rPr lang="en-US" sz="2800" b="1" dirty="0" err="1" smtClean="0">
                <a:solidFill>
                  <a:schemeClr val="bg1"/>
                </a:solidFill>
                <a:latin typeface="Arial" pitchFamily="34" charset="0"/>
                <a:cs typeface="Arial" pitchFamily="34" charset="0"/>
              </a:rPr>
              <a:t>endomesenchymal</a:t>
            </a:r>
            <a:r>
              <a:rPr lang="en-US" sz="2800" b="1" dirty="0" smtClean="0">
                <a:solidFill>
                  <a:schemeClr val="bg1"/>
                </a:solidFill>
                <a:latin typeface="Arial" pitchFamily="34" charset="0"/>
                <a:cs typeface="Arial" pitchFamily="34" charset="0"/>
              </a:rPr>
              <a:t> fistula between the amniotic cavity and yolk sac lined by endoderm and an outer condensation of surrounding </a:t>
            </a:r>
            <a:r>
              <a:rPr lang="en-US" sz="2800" b="1" dirty="0" err="1" smtClean="0">
                <a:solidFill>
                  <a:schemeClr val="bg1"/>
                </a:solidFill>
                <a:latin typeface="Arial" pitchFamily="34" charset="0"/>
                <a:cs typeface="Arial" pitchFamily="34" charset="0"/>
              </a:rPr>
              <a:t>totipotential</a:t>
            </a:r>
            <a:r>
              <a:rPr lang="en-US" sz="2800" b="1" dirty="0" smtClean="0">
                <a:solidFill>
                  <a:schemeClr val="bg1"/>
                </a:solidFill>
                <a:latin typeface="Arial" pitchFamily="34" charset="0"/>
                <a:cs typeface="Arial" pitchFamily="34" charset="0"/>
              </a:rPr>
              <a:t> </a:t>
            </a:r>
            <a:r>
              <a:rPr lang="en-US" sz="2800" b="1" dirty="0" err="1" smtClean="0">
                <a:solidFill>
                  <a:schemeClr val="bg1"/>
                </a:solidFill>
                <a:latin typeface="Arial" pitchFamily="34" charset="0"/>
                <a:cs typeface="Arial" pitchFamily="34" charset="0"/>
              </a:rPr>
              <a:t>mesenchymal</a:t>
            </a:r>
            <a:r>
              <a:rPr lang="en-US" sz="2800" b="1" dirty="0" smtClean="0">
                <a:solidFill>
                  <a:schemeClr val="bg1"/>
                </a:solidFill>
                <a:latin typeface="Arial" pitchFamily="34" charset="0"/>
                <a:cs typeface="Arial" pitchFamily="34" charset="0"/>
              </a:rPr>
              <a:t> cells split the vertebra, </a:t>
            </a:r>
            <a:r>
              <a:rPr lang="en-US" sz="2800" b="1" dirty="0" err="1" smtClean="0">
                <a:solidFill>
                  <a:schemeClr val="bg1"/>
                </a:solidFill>
                <a:latin typeface="Arial" pitchFamily="34" charset="0"/>
                <a:cs typeface="Arial" pitchFamily="34" charset="0"/>
              </a:rPr>
              <a:t>notocord</a:t>
            </a:r>
            <a:r>
              <a:rPr lang="en-US" sz="2800" b="1" dirty="0" smtClean="0">
                <a:solidFill>
                  <a:schemeClr val="bg1"/>
                </a:solidFill>
                <a:latin typeface="Arial" pitchFamily="34" charset="0"/>
                <a:cs typeface="Arial" pitchFamily="34" charset="0"/>
              </a:rPr>
              <a:t> and the neural tube.</a:t>
            </a: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SPLIT CORD MALFORMATIONS</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PATHOGENESIS</a:t>
            </a:r>
          </a:p>
          <a:p>
            <a:pPr algn="just"/>
            <a:endParaRPr lang="en-US" sz="24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The </a:t>
            </a:r>
            <a:r>
              <a:rPr lang="en-US" sz="2800" b="1" dirty="0" err="1" smtClean="0">
                <a:solidFill>
                  <a:schemeClr val="bg1"/>
                </a:solidFill>
                <a:latin typeface="Arial" pitchFamily="34" charset="0"/>
                <a:cs typeface="Arial" pitchFamily="34" charset="0"/>
              </a:rPr>
              <a:t>hemicords</a:t>
            </a:r>
            <a:r>
              <a:rPr lang="en-US" sz="2800" b="1" dirty="0" smtClean="0">
                <a:solidFill>
                  <a:schemeClr val="bg1"/>
                </a:solidFill>
                <a:latin typeface="Arial" pitchFamily="34" charset="0"/>
                <a:cs typeface="Arial" pitchFamily="34" charset="0"/>
              </a:rPr>
              <a:t> may lie within two </a:t>
            </a:r>
            <a:r>
              <a:rPr lang="en-US" sz="2800" b="1" dirty="0" err="1" smtClean="0">
                <a:solidFill>
                  <a:schemeClr val="bg1"/>
                </a:solidFill>
                <a:latin typeface="Arial" pitchFamily="34" charset="0"/>
                <a:cs typeface="Arial" pitchFamily="34" charset="0"/>
              </a:rPr>
              <a:t>dural</a:t>
            </a:r>
            <a:r>
              <a:rPr lang="en-US" sz="2800" b="1" dirty="0" smtClean="0">
                <a:solidFill>
                  <a:schemeClr val="bg1"/>
                </a:solidFill>
                <a:latin typeface="Arial" pitchFamily="34" charset="0"/>
                <a:cs typeface="Arial" pitchFamily="34" charset="0"/>
              </a:rPr>
              <a:t> sleeves separated by a rigid </a:t>
            </a:r>
            <a:r>
              <a:rPr lang="en-US" sz="2800" b="1" dirty="0" err="1" smtClean="0">
                <a:solidFill>
                  <a:schemeClr val="bg1"/>
                </a:solidFill>
                <a:latin typeface="Arial" pitchFamily="34" charset="0"/>
                <a:cs typeface="Arial" pitchFamily="34" charset="0"/>
              </a:rPr>
              <a:t>osseocartilaginous</a:t>
            </a:r>
            <a:r>
              <a:rPr lang="en-US" sz="2800" b="1" dirty="0" smtClean="0">
                <a:solidFill>
                  <a:schemeClr val="bg1"/>
                </a:solidFill>
                <a:latin typeface="Arial" pitchFamily="34" charset="0"/>
                <a:cs typeface="Arial" pitchFamily="34" charset="0"/>
              </a:rPr>
              <a:t> spur  (Type I SPLIT CORD MALFORMATION)</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A  single </a:t>
            </a:r>
            <a:r>
              <a:rPr lang="en-US" sz="2800" b="1" dirty="0" err="1" smtClean="0">
                <a:solidFill>
                  <a:schemeClr val="bg1"/>
                </a:solidFill>
                <a:latin typeface="Arial" pitchFamily="34" charset="0"/>
                <a:cs typeface="Arial" pitchFamily="34" charset="0"/>
              </a:rPr>
              <a:t>dural</a:t>
            </a:r>
            <a:r>
              <a:rPr lang="en-US" sz="2800" b="1" dirty="0" smtClean="0">
                <a:solidFill>
                  <a:schemeClr val="bg1"/>
                </a:solidFill>
                <a:latin typeface="Arial" pitchFamily="34" charset="0"/>
                <a:cs typeface="Arial" pitchFamily="34" charset="0"/>
              </a:rPr>
              <a:t> sleeve may enclose the </a:t>
            </a:r>
            <a:r>
              <a:rPr lang="en-US" sz="2800" b="1" dirty="0" err="1" smtClean="0">
                <a:solidFill>
                  <a:schemeClr val="bg1"/>
                </a:solidFill>
                <a:latin typeface="Arial" pitchFamily="34" charset="0"/>
                <a:cs typeface="Arial" pitchFamily="34" charset="0"/>
              </a:rPr>
              <a:t>hemicords</a:t>
            </a:r>
            <a:r>
              <a:rPr lang="en-US" sz="2800" b="1" dirty="0" smtClean="0">
                <a:solidFill>
                  <a:schemeClr val="bg1"/>
                </a:solidFill>
                <a:latin typeface="Arial" pitchFamily="34" charset="0"/>
                <a:cs typeface="Arial" pitchFamily="34" charset="0"/>
              </a:rPr>
              <a:t> separated by a fibrous septum (Type II SPLIT CORD MALFORMATION)</a:t>
            </a: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71462"/>
            <a:ext cx="9144000" cy="6929462"/>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ANTERIOR MENINGOCELE</a:t>
            </a:r>
          </a:p>
        </p:txBody>
      </p:sp>
      <p:sp>
        <p:nvSpPr>
          <p:cNvPr id="28676" name="Content Placeholder 2"/>
          <p:cNvSpPr>
            <a:spLocks noGrp="1"/>
          </p:cNvSpPr>
          <p:nvPr>
            <p:ph idx="1"/>
          </p:nvPr>
        </p:nvSpPr>
        <p:spPr>
          <a:xfrm>
            <a:off x="152400" y="1214422"/>
            <a:ext cx="8534400" cy="5643578"/>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Anterior sacral </a:t>
            </a:r>
            <a:r>
              <a:rPr lang="en-US" sz="2400" b="1" dirty="0" err="1" smtClean="0">
                <a:solidFill>
                  <a:schemeClr val="bg1"/>
                </a:solidFill>
                <a:latin typeface="Arial" pitchFamily="34" charset="0"/>
                <a:cs typeface="Arial" pitchFamily="34" charset="0"/>
              </a:rPr>
              <a:t>meningocele</a:t>
            </a:r>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buNone/>
            </a:pPr>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ANTERIOR SACRAL MENINGOCELE</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PATHOGENESIS</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The </a:t>
            </a:r>
            <a:r>
              <a:rPr lang="en-US" sz="2400" b="1" dirty="0" err="1" smtClean="0">
                <a:solidFill>
                  <a:schemeClr val="bg1"/>
                </a:solidFill>
                <a:latin typeface="Arial" pitchFamily="34" charset="0"/>
                <a:cs typeface="Arial" pitchFamily="34" charset="0"/>
              </a:rPr>
              <a:t>meninges</a:t>
            </a:r>
            <a:r>
              <a:rPr lang="en-US" sz="2400" b="1" dirty="0" smtClean="0">
                <a:solidFill>
                  <a:schemeClr val="bg1"/>
                </a:solidFill>
                <a:latin typeface="Arial" pitchFamily="34" charset="0"/>
                <a:cs typeface="Arial" pitchFamily="34" charset="0"/>
              </a:rPr>
              <a:t> protrude into the pelvis causing compression of the pelvic organs </a:t>
            </a:r>
          </a:p>
          <a:p>
            <a:pPr algn="just"/>
            <a:endParaRPr lang="en-US" sz="2400" b="1" dirty="0" smtClean="0">
              <a:solidFill>
                <a:schemeClr val="bg1"/>
              </a:solidFill>
              <a:latin typeface="Arial" pitchFamily="34" charset="0"/>
              <a:cs typeface="Arial" pitchFamily="34" charset="0"/>
            </a:endParaRPr>
          </a:p>
          <a:p>
            <a:pPr algn="just"/>
            <a:r>
              <a:rPr lang="en-US" sz="2400" b="1" dirty="0" smtClean="0">
                <a:solidFill>
                  <a:schemeClr val="bg1"/>
                </a:solidFill>
                <a:latin typeface="Arial" pitchFamily="34" charset="0"/>
                <a:cs typeface="Arial" pitchFamily="34" charset="0"/>
              </a:rPr>
              <a:t>May present as a </a:t>
            </a:r>
            <a:r>
              <a:rPr lang="en-US" sz="2400" b="1" dirty="0" err="1" smtClean="0">
                <a:solidFill>
                  <a:schemeClr val="bg1"/>
                </a:solidFill>
                <a:latin typeface="Arial" pitchFamily="34" charset="0"/>
                <a:cs typeface="Arial" pitchFamily="34" charset="0"/>
              </a:rPr>
              <a:t>neurogenic</a:t>
            </a:r>
            <a:r>
              <a:rPr lang="en-US" sz="2400" b="1" dirty="0" smtClean="0">
                <a:solidFill>
                  <a:schemeClr val="bg1"/>
                </a:solidFill>
                <a:latin typeface="Arial" pitchFamily="34" charset="0"/>
                <a:cs typeface="Arial" pitchFamily="34" charset="0"/>
              </a:rPr>
              <a:t> bladder.</a:t>
            </a:r>
          </a:p>
          <a:p>
            <a:pPr algn="just"/>
            <a:endParaRPr lang="en-US" sz="2400" b="1" dirty="0" smtClean="0">
              <a:solidFill>
                <a:schemeClr val="bg1"/>
              </a:solidFill>
              <a:latin typeface="Arial" pitchFamily="34" charset="0"/>
              <a:cs typeface="Arial" pitchFamily="34" charset="0"/>
            </a:endParaRPr>
          </a:p>
          <a:p>
            <a:pPr algn="just"/>
            <a:r>
              <a:rPr lang="en-US" sz="2400" b="1" dirty="0" err="1" smtClean="0">
                <a:solidFill>
                  <a:schemeClr val="bg1"/>
                </a:solidFill>
                <a:latin typeface="Arial" pitchFamily="34" charset="0"/>
                <a:cs typeface="Arial" pitchFamily="34" charset="0"/>
              </a:rPr>
              <a:t>Intrathoracic</a:t>
            </a:r>
            <a:r>
              <a:rPr lang="en-US" sz="2400" b="1" dirty="0" smtClean="0">
                <a:solidFill>
                  <a:schemeClr val="bg1"/>
                </a:solidFill>
                <a:latin typeface="Arial" pitchFamily="34" charset="0"/>
                <a:cs typeface="Arial" pitchFamily="34" charset="0"/>
              </a:rPr>
              <a:t> </a:t>
            </a:r>
            <a:r>
              <a:rPr lang="en-US" sz="2400" b="1" dirty="0" err="1" smtClean="0">
                <a:solidFill>
                  <a:schemeClr val="bg1"/>
                </a:solidFill>
                <a:latin typeface="Arial" pitchFamily="34" charset="0"/>
                <a:cs typeface="Arial" pitchFamily="34" charset="0"/>
              </a:rPr>
              <a:t>meningoceles</a:t>
            </a:r>
            <a:r>
              <a:rPr lang="en-US" sz="2400" b="1" dirty="0" smtClean="0">
                <a:solidFill>
                  <a:schemeClr val="bg1"/>
                </a:solidFill>
                <a:latin typeface="Arial" pitchFamily="34" charset="0"/>
                <a:cs typeface="Arial" pitchFamily="34" charset="0"/>
              </a:rPr>
              <a:t> are often associated with neurofibromatosis  </a:t>
            </a:r>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32" y="-71462"/>
            <a:ext cx="9144000" cy="6929462"/>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CONGENITAL DERMAL SINUS</a:t>
            </a:r>
          </a:p>
        </p:txBody>
      </p:sp>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just">
              <a:buNone/>
            </a:pPr>
            <a:r>
              <a:rPr lang="en-US" sz="2400" b="1" dirty="0" smtClean="0">
                <a:solidFill>
                  <a:srgbClr val="FFC000"/>
                </a:solidFill>
                <a:latin typeface="Arial" pitchFamily="34" charset="0"/>
                <a:cs typeface="Arial" pitchFamily="34" charset="0"/>
              </a:rPr>
              <a:t>EMBRYOLOGY</a:t>
            </a:r>
          </a:p>
          <a:p>
            <a:pPr algn="just"/>
            <a:r>
              <a:rPr lang="en-US" sz="2800" b="1" dirty="0" smtClean="0">
                <a:solidFill>
                  <a:schemeClr val="bg1"/>
                </a:solidFill>
                <a:latin typeface="Arial" pitchFamily="34" charset="0"/>
                <a:cs typeface="Arial" pitchFamily="34" charset="0"/>
              </a:rPr>
              <a:t>A developmental defect </a:t>
            </a:r>
            <a:r>
              <a:rPr lang="en-US" sz="2800" b="1" dirty="0" err="1" smtClean="0">
                <a:solidFill>
                  <a:schemeClr val="bg1"/>
                </a:solidFill>
                <a:latin typeface="Arial" pitchFamily="34" charset="0"/>
                <a:cs typeface="Arial" pitchFamily="34" charset="0"/>
              </a:rPr>
              <a:t>characterised</a:t>
            </a:r>
            <a:r>
              <a:rPr lang="en-US" sz="2800" b="1" dirty="0" smtClean="0">
                <a:solidFill>
                  <a:schemeClr val="bg1"/>
                </a:solidFill>
                <a:latin typeface="Arial" pitchFamily="34" charset="0"/>
                <a:cs typeface="Arial" pitchFamily="34" charset="0"/>
              </a:rPr>
              <a:t> by a tract lined by </a:t>
            </a:r>
            <a:r>
              <a:rPr lang="en-US" sz="2800" b="1" dirty="0" err="1" smtClean="0">
                <a:solidFill>
                  <a:schemeClr val="bg1"/>
                </a:solidFill>
                <a:latin typeface="Arial" pitchFamily="34" charset="0"/>
                <a:cs typeface="Arial" pitchFamily="34" charset="0"/>
              </a:rPr>
              <a:t>squamous</a:t>
            </a:r>
            <a:r>
              <a:rPr lang="en-US" sz="2800" b="1" dirty="0" smtClean="0">
                <a:solidFill>
                  <a:schemeClr val="bg1"/>
                </a:solidFill>
                <a:latin typeface="Arial" pitchFamily="34" charset="0"/>
                <a:cs typeface="Arial" pitchFamily="34" charset="0"/>
              </a:rPr>
              <a:t> epithelium extending from the surface ectoderm terminating at varying depths and occasionally extending to the spinal cord or medulla.</a:t>
            </a:r>
          </a:p>
          <a:p>
            <a:pPr algn="just"/>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Arises as a result of failure of separation of </a:t>
            </a:r>
            <a:r>
              <a:rPr lang="en-US" sz="2800" b="1" dirty="0" err="1" smtClean="0">
                <a:solidFill>
                  <a:schemeClr val="bg1"/>
                </a:solidFill>
                <a:latin typeface="Arial" pitchFamily="34" charset="0"/>
                <a:cs typeface="Arial" pitchFamily="34" charset="0"/>
              </a:rPr>
              <a:t>neuroectoderm</a:t>
            </a:r>
            <a:r>
              <a:rPr lang="en-US" sz="2800" b="1" dirty="0" smtClean="0">
                <a:solidFill>
                  <a:schemeClr val="bg1"/>
                </a:solidFill>
                <a:latin typeface="Arial" pitchFamily="34" charset="0"/>
                <a:cs typeface="Arial" pitchFamily="34" charset="0"/>
              </a:rPr>
              <a:t> from the epithelial or surface ectoderm (which normally takes place in the 3</a:t>
            </a:r>
            <a:r>
              <a:rPr lang="en-US" sz="2800" b="1" baseline="30000" dirty="0" smtClean="0">
                <a:solidFill>
                  <a:schemeClr val="bg1"/>
                </a:solidFill>
                <a:latin typeface="Arial" pitchFamily="34" charset="0"/>
                <a:cs typeface="Arial" pitchFamily="34" charset="0"/>
              </a:rPr>
              <a:t>rd</a:t>
            </a:r>
            <a:r>
              <a:rPr lang="en-US" sz="2800" b="1" dirty="0" smtClean="0">
                <a:solidFill>
                  <a:schemeClr val="bg1"/>
                </a:solidFill>
                <a:latin typeface="Arial" pitchFamily="34" charset="0"/>
                <a:cs typeface="Arial" pitchFamily="34" charset="0"/>
              </a:rPr>
              <a:t>-5</a:t>
            </a:r>
            <a:r>
              <a:rPr lang="en-US" sz="2800" b="1" baseline="30000" dirty="0" smtClean="0">
                <a:solidFill>
                  <a:schemeClr val="bg1"/>
                </a:solidFill>
                <a:latin typeface="Arial" pitchFamily="34" charset="0"/>
                <a:cs typeface="Arial" pitchFamily="34" charset="0"/>
              </a:rPr>
              <a:t>th</a:t>
            </a:r>
            <a:r>
              <a:rPr lang="en-US" sz="2800" b="1" dirty="0" smtClean="0">
                <a:solidFill>
                  <a:schemeClr val="bg1"/>
                </a:solidFill>
                <a:latin typeface="Arial" pitchFamily="34" charset="0"/>
                <a:cs typeface="Arial" pitchFamily="34" charset="0"/>
              </a:rPr>
              <a:t> week of intrauterine life).</a:t>
            </a: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32" y="24"/>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857232"/>
          </a:xfrm>
        </p:spPr>
        <p:txBody>
          <a:bodyPr>
            <a:normAutofit/>
          </a:bodyPr>
          <a:lstStyle/>
          <a:p>
            <a:r>
              <a:rPr lang="en-US" sz="2800" b="1" dirty="0" smtClean="0">
                <a:solidFill>
                  <a:srgbClr val="FFFF00"/>
                </a:solidFill>
                <a:latin typeface="Arial" pitchFamily="34" charset="0"/>
                <a:cs typeface="Arial" pitchFamily="34" charset="0"/>
              </a:rPr>
              <a:t>CONGENITAL DERMAL SINUS</a:t>
            </a:r>
          </a:p>
        </p:txBody>
      </p:sp>
      <p:sp>
        <p:nvSpPr>
          <p:cNvPr id="28676" name="Content Placeholder 2"/>
          <p:cNvSpPr>
            <a:spLocks noGrp="1"/>
          </p:cNvSpPr>
          <p:nvPr>
            <p:ph idx="1"/>
          </p:nvPr>
        </p:nvSpPr>
        <p:spPr>
          <a:xfrm>
            <a:off x="152400" y="1214422"/>
            <a:ext cx="8534400" cy="5491179"/>
          </a:xfrm>
        </p:spPr>
        <p:txBody>
          <a:bodyPr>
            <a:normAutofit/>
          </a:bodyPr>
          <a:lstStyle/>
          <a:p>
            <a:pPr algn="just">
              <a:buNone/>
            </a:pPr>
            <a:r>
              <a:rPr lang="en-US" sz="2400" b="1" dirty="0" smtClean="0">
                <a:solidFill>
                  <a:srgbClr val="FFC000"/>
                </a:solidFill>
                <a:latin typeface="Arial" pitchFamily="34" charset="0"/>
                <a:cs typeface="Arial" pitchFamily="34" charset="0"/>
              </a:rPr>
              <a:t>PATHOGENESIS</a:t>
            </a:r>
          </a:p>
          <a:p>
            <a:pPr algn="just">
              <a:buNone/>
            </a:pPr>
            <a:endParaRPr lang="en-US" sz="2400" b="1" dirty="0" smtClean="0">
              <a:solidFill>
                <a:srgbClr val="FFC000"/>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Poses a neurosurgical problem when it extends into the spinal canal / cranial cavity:</a:t>
            </a:r>
          </a:p>
          <a:p>
            <a:pPr marL="514350" indent="-514350" algn="just">
              <a:buAutoNum type="alphaLcParenR"/>
            </a:pPr>
            <a:r>
              <a:rPr lang="en-US" sz="2800" b="1" dirty="0" smtClean="0">
                <a:solidFill>
                  <a:schemeClr val="bg1"/>
                </a:solidFill>
                <a:latin typeface="Arial" pitchFamily="34" charset="0"/>
                <a:cs typeface="Arial" pitchFamily="34" charset="0"/>
              </a:rPr>
              <a:t>Proves to be a potential source of infection</a:t>
            </a:r>
          </a:p>
          <a:p>
            <a:pPr marL="514350" indent="-514350" algn="just">
              <a:buAutoNum type="alphaLcParenR"/>
            </a:pPr>
            <a:endParaRPr lang="en-US" sz="2800" b="1" dirty="0" smtClean="0">
              <a:solidFill>
                <a:schemeClr val="bg1"/>
              </a:solidFill>
              <a:latin typeface="Arial" pitchFamily="34" charset="0"/>
              <a:cs typeface="Arial" pitchFamily="34" charset="0"/>
            </a:endParaRPr>
          </a:p>
          <a:p>
            <a:pPr marL="514350" indent="-514350" algn="just">
              <a:buAutoNum type="alphaLcParenR"/>
            </a:pPr>
            <a:r>
              <a:rPr lang="en-US" sz="2800" b="1" dirty="0" smtClean="0">
                <a:solidFill>
                  <a:schemeClr val="bg1"/>
                </a:solidFill>
                <a:latin typeface="Arial" pitchFamily="34" charset="0"/>
                <a:cs typeface="Arial" pitchFamily="34" charset="0"/>
              </a:rPr>
              <a:t>Distorts growth of the neural tissues</a:t>
            </a:r>
          </a:p>
          <a:p>
            <a:pPr marL="514350" indent="-514350" algn="just">
              <a:buAutoNum type="alphaLcParenR"/>
            </a:pPr>
            <a:endParaRPr lang="en-US" sz="2800" b="1" dirty="0" smtClean="0">
              <a:solidFill>
                <a:schemeClr val="bg1"/>
              </a:solidFill>
              <a:latin typeface="Arial" pitchFamily="34" charset="0"/>
              <a:cs typeface="Arial" pitchFamily="34" charset="0"/>
            </a:endParaRPr>
          </a:p>
          <a:p>
            <a:pPr marL="514350" indent="-514350" algn="just">
              <a:buAutoNum type="alphaLcParenR"/>
            </a:pPr>
            <a:r>
              <a:rPr lang="en-US" sz="2800" b="1" dirty="0" smtClean="0">
                <a:solidFill>
                  <a:schemeClr val="bg1"/>
                </a:solidFill>
                <a:latin typeface="Arial" pitchFamily="34" charset="0"/>
                <a:cs typeface="Arial" pitchFamily="34" charset="0"/>
              </a:rPr>
              <a:t>Acts as a space occupying lesion when the inner end distends to form an </a:t>
            </a:r>
            <a:r>
              <a:rPr lang="en-US" sz="2800" b="1" dirty="0" err="1" smtClean="0">
                <a:solidFill>
                  <a:schemeClr val="bg1"/>
                </a:solidFill>
                <a:latin typeface="Arial" pitchFamily="34" charset="0"/>
                <a:cs typeface="Arial" pitchFamily="34" charset="0"/>
              </a:rPr>
              <a:t>epidermoid</a:t>
            </a:r>
            <a:r>
              <a:rPr lang="en-US" sz="2800" b="1" dirty="0" smtClean="0">
                <a:solidFill>
                  <a:schemeClr val="bg1"/>
                </a:solidFill>
                <a:latin typeface="Arial" pitchFamily="34" charset="0"/>
                <a:cs typeface="Arial" pitchFamily="34" charset="0"/>
              </a:rPr>
              <a:t> or </a:t>
            </a:r>
            <a:r>
              <a:rPr lang="en-US" sz="2800" b="1" dirty="0" err="1" smtClean="0">
                <a:solidFill>
                  <a:schemeClr val="bg1"/>
                </a:solidFill>
                <a:latin typeface="Arial" pitchFamily="34" charset="0"/>
                <a:cs typeface="Arial" pitchFamily="34" charset="0"/>
              </a:rPr>
              <a:t>dermoid</a:t>
            </a:r>
            <a:r>
              <a:rPr lang="en-US" sz="2800" b="1" dirty="0" smtClean="0">
                <a:solidFill>
                  <a:schemeClr val="bg1"/>
                </a:solidFill>
                <a:latin typeface="Arial" pitchFamily="34" charset="0"/>
                <a:cs typeface="Arial" pitchFamily="34" charset="0"/>
              </a:rPr>
              <a:t> cyst.</a:t>
            </a:r>
          </a:p>
          <a:p>
            <a:pPr algn="just"/>
            <a:endParaRPr lang="en-US" sz="2800" b="1" dirty="0" smtClean="0">
              <a:solidFill>
                <a:schemeClr val="bg1"/>
              </a:solidFill>
              <a:latin typeface="Arial" pitchFamily="34" charset="0"/>
              <a:cs typeface="Arial" pitchFamily="34" charset="0"/>
            </a:endParaRPr>
          </a:p>
          <a:p>
            <a:pPr algn="just"/>
            <a:endParaRPr lang="en-US" sz="2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32" y="71462"/>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6" name="Content Placeholder 2"/>
          <p:cNvSpPr>
            <a:spLocks noGrp="1"/>
          </p:cNvSpPr>
          <p:nvPr>
            <p:ph idx="1"/>
          </p:nvPr>
        </p:nvSpPr>
        <p:spPr>
          <a:xfrm>
            <a:off x="152400" y="1214422"/>
            <a:ext cx="8534400" cy="5491179"/>
          </a:xfrm>
        </p:spPr>
        <p:txBody>
          <a:bodyPr>
            <a:normAutofit/>
          </a:bodyPr>
          <a:lstStyle/>
          <a:p>
            <a:pPr algn="just"/>
            <a:endParaRPr lang="en-US" sz="2400" b="1" dirty="0" smtClean="0">
              <a:solidFill>
                <a:schemeClr val="bg1"/>
              </a:solidFill>
              <a:latin typeface="Arial" pitchFamily="34" charset="0"/>
              <a:cs typeface="Arial" pitchFamily="34" charset="0"/>
            </a:endParaRPr>
          </a:p>
          <a:p>
            <a:pPr algn="ctr">
              <a:buNone/>
            </a:pPr>
            <a:endParaRPr lang="en-US" sz="6000" b="1" dirty="0" smtClean="0">
              <a:solidFill>
                <a:schemeClr val="bg1"/>
              </a:solidFill>
              <a:latin typeface="Baskerville Old Face" pitchFamily="18" charset="0"/>
              <a:cs typeface="Arial" pitchFamily="34" charset="0"/>
            </a:endParaRPr>
          </a:p>
          <a:p>
            <a:pPr algn="ctr">
              <a:buNone/>
            </a:pPr>
            <a:r>
              <a:rPr lang="en-US" sz="6000" b="1" dirty="0" smtClean="0">
                <a:solidFill>
                  <a:schemeClr val="bg1"/>
                </a:solidFill>
                <a:latin typeface="Baskerville Old Face" pitchFamily="18" charset="0"/>
                <a:cs typeface="Arial" pitchFamily="34" charset="0"/>
              </a:rPr>
              <a:t>THANK YOU</a:t>
            </a: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60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304800"/>
            <a:ext cx="8229600" cy="909622"/>
          </a:xfrm>
        </p:spPr>
        <p:txBody>
          <a:bodyPr>
            <a:normAutofit/>
          </a:bodyPr>
          <a:lstStyle/>
          <a:p>
            <a:pPr algn="ctr"/>
            <a:r>
              <a:rPr lang="en-US" sz="4000" b="1" dirty="0" smtClean="0">
                <a:solidFill>
                  <a:srgbClr val="FFFF00"/>
                </a:solidFill>
              </a:rPr>
              <a:t>ECTODERMAL GERM LAYER</a:t>
            </a:r>
          </a:p>
        </p:txBody>
      </p:sp>
      <p:sp>
        <p:nvSpPr>
          <p:cNvPr id="28676" name="Content Placeholder 2"/>
          <p:cNvSpPr>
            <a:spLocks noGrp="1"/>
          </p:cNvSpPr>
          <p:nvPr>
            <p:ph idx="1"/>
          </p:nvPr>
        </p:nvSpPr>
        <p:spPr>
          <a:xfrm>
            <a:off x="152400" y="1935163"/>
            <a:ext cx="8534400" cy="4770437"/>
          </a:xfrm>
        </p:spPr>
        <p:txBody>
          <a:bodyPr>
            <a:normAutofit/>
          </a:bodyPr>
          <a:lstStyle/>
          <a:p>
            <a:pPr eaLnBrk="1" hangingPunct="1"/>
            <a:endParaRPr lang="en-US" sz="2400" b="1" dirty="0" smtClean="0">
              <a:solidFill>
                <a:schemeClr val="bg1"/>
              </a:solidFill>
              <a:latin typeface="Arial" pitchFamily="34" charset="0"/>
              <a:cs typeface="Arial" pitchFamily="34" charset="0"/>
            </a:endParaRPr>
          </a:p>
          <a:p>
            <a:pPr eaLnBrk="1" hangingPunct="1"/>
            <a:r>
              <a:rPr lang="en-US" sz="2400" b="1" dirty="0" smtClean="0">
                <a:solidFill>
                  <a:schemeClr val="bg1"/>
                </a:solidFill>
                <a:latin typeface="Arial" pitchFamily="34" charset="0"/>
                <a:cs typeface="Arial" pitchFamily="34" charset="0"/>
              </a:rPr>
              <a:t>Appearance of the notochord and the </a:t>
            </a:r>
            <a:r>
              <a:rPr lang="en-US" sz="2400" b="1" dirty="0" err="1" smtClean="0">
                <a:solidFill>
                  <a:schemeClr val="bg1"/>
                </a:solidFill>
                <a:latin typeface="Arial" pitchFamily="34" charset="0"/>
                <a:cs typeface="Arial" pitchFamily="34" charset="0"/>
              </a:rPr>
              <a:t>precordal</a:t>
            </a:r>
            <a:r>
              <a:rPr lang="en-US" sz="2400" b="1" dirty="0" smtClean="0">
                <a:solidFill>
                  <a:schemeClr val="bg1"/>
                </a:solidFill>
                <a:latin typeface="Arial" pitchFamily="34" charset="0"/>
                <a:cs typeface="Arial" pitchFamily="34" charset="0"/>
              </a:rPr>
              <a:t> mesoderm induces the overlying ectoderm to thicken and form the  neural plate</a:t>
            </a:r>
          </a:p>
          <a:p>
            <a:pPr eaLnBrk="1" hangingPunct="1"/>
            <a:endParaRPr lang="en-US" sz="2400" b="1" dirty="0" smtClean="0">
              <a:solidFill>
                <a:schemeClr val="bg1"/>
              </a:solidFill>
              <a:latin typeface="Arial" pitchFamily="34" charset="0"/>
              <a:cs typeface="Arial" pitchFamily="34" charset="0"/>
            </a:endParaRPr>
          </a:p>
          <a:p>
            <a:pPr eaLnBrk="1" hangingPunct="1"/>
            <a:r>
              <a:rPr lang="en-US" sz="2400" b="1" dirty="0" smtClean="0">
                <a:solidFill>
                  <a:schemeClr val="bg1"/>
                </a:solidFill>
                <a:latin typeface="Arial" pitchFamily="34" charset="0"/>
                <a:cs typeface="Arial" pitchFamily="34" charset="0"/>
              </a:rPr>
              <a:t>Cells of the plate make up the neuroectoderm, and their induction represents the initial event in the process of neurulation</a:t>
            </a:r>
          </a:p>
          <a:p>
            <a:pPr eaLnBrk="1" hangingPunct="1"/>
            <a:endParaRPr lang="en-US" sz="1400" dirty="0" smtClean="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304800"/>
            <a:ext cx="8229600" cy="909622"/>
          </a:xfrm>
        </p:spPr>
        <p:txBody>
          <a:bodyPr>
            <a:normAutofit fontScale="90000"/>
          </a:bodyPr>
          <a:lstStyle/>
          <a:p>
            <a:pPr algn="ctr"/>
            <a:r>
              <a:rPr lang="en-US" sz="4000" b="1" dirty="0" smtClean="0">
                <a:solidFill>
                  <a:srgbClr val="FFFF00"/>
                </a:solidFill>
              </a:rPr>
              <a:t>MOLECULAR REGULATION OF NEURAL INDUCTION</a:t>
            </a:r>
          </a:p>
        </p:txBody>
      </p:sp>
      <p:sp>
        <p:nvSpPr>
          <p:cNvPr id="28676" name="Content Placeholder 2"/>
          <p:cNvSpPr>
            <a:spLocks noGrp="1"/>
          </p:cNvSpPr>
          <p:nvPr>
            <p:ph idx="1"/>
          </p:nvPr>
        </p:nvSpPr>
        <p:spPr>
          <a:xfrm>
            <a:off x="152400" y="1500173"/>
            <a:ext cx="8534400" cy="5205427"/>
          </a:xfrm>
        </p:spPr>
        <p:txBody>
          <a:bodyPr>
            <a:normAutofit/>
          </a:bodyPr>
          <a:lstStyle/>
          <a:p>
            <a:pPr algn="just" eaLnBrk="1" hangingPunct="1"/>
            <a:r>
              <a:rPr lang="en-US" sz="2400" b="1" dirty="0" smtClean="0">
                <a:solidFill>
                  <a:schemeClr val="bg1"/>
                </a:solidFill>
                <a:latin typeface="Arial" pitchFamily="34" charset="0"/>
                <a:cs typeface="Arial" pitchFamily="34" charset="0"/>
              </a:rPr>
              <a:t>Induction of neural plate is caused by the up regulation of fibroblast growth factor (FGF) with the inhibition of bone morphogenetic protein 4 (BMP4)</a:t>
            </a:r>
          </a:p>
          <a:p>
            <a:pPr algn="just" eaLnBrk="1" hangingPunct="1">
              <a:buNone/>
            </a:pPr>
            <a:endParaRPr lang="en-US" sz="2400" b="1" dirty="0" smtClean="0">
              <a:solidFill>
                <a:schemeClr val="bg1"/>
              </a:solidFill>
              <a:latin typeface="Arial" pitchFamily="34" charset="0"/>
              <a:cs typeface="Arial" pitchFamily="34" charset="0"/>
            </a:endParaRPr>
          </a:p>
          <a:p>
            <a:pPr algn="just" eaLnBrk="1" hangingPunct="1"/>
            <a:r>
              <a:rPr lang="en-US" sz="2400" b="1" dirty="0" smtClean="0">
                <a:solidFill>
                  <a:schemeClr val="bg1"/>
                </a:solidFill>
                <a:latin typeface="Arial" pitchFamily="34" charset="0"/>
                <a:cs typeface="Arial" pitchFamily="34" charset="0"/>
              </a:rPr>
              <a:t>FGF signaling promotes a neural pathway by an unknown mechanism while it represses BMP transcription and up regulates the expression of chordin and noggin, which inhibit BMP activity</a:t>
            </a:r>
          </a:p>
          <a:p>
            <a:pPr algn="just" eaLnBrk="1" hangingPunct="1">
              <a:buNone/>
            </a:pPr>
            <a:endParaRPr lang="en-US" sz="2400" b="1" dirty="0" smtClean="0">
              <a:solidFill>
                <a:schemeClr val="bg1"/>
              </a:solidFill>
              <a:latin typeface="Arial" pitchFamily="34" charset="0"/>
              <a:cs typeface="Arial" pitchFamily="34" charset="0"/>
            </a:endParaRPr>
          </a:p>
          <a:p>
            <a:pPr algn="just" eaLnBrk="1" hangingPunct="1"/>
            <a:r>
              <a:rPr lang="en-US" sz="2400" b="1" dirty="0" smtClean="0">
                <a:solidFill>
                  <a:schemeClr val="bg1"/>
                </a:solidFill>
                <a:latin typeface="Arial" pitchFamily="34" charset="0"/>
                <a:cs typeface="Arial" pitchFamily="34" charset="0"/>
              </a:rPr>
              <a:t>If BMP 4 is absent or is inactivated, the ectoderm becomes neutralized</a:t>
            </a:r>
          </a:p>
          <a:p>
            <a:pPr algn="just" eaLnBrk="1" hangingPunct="1">
              <a:buNone/>
            </a:pPr>
            <a:endParaRPr lang="en-US" sz="20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304800"/>
            <a:ext cx="8229600" cy="909622"/>
          </a:xfrm>
        </p:spPr>
        <p:txBody>
          <a:bodyPr>
            <a:normAutofit fontScale="90000"/>
          </a:bodyPr>
          <a:lstStyle/>
          <a:p>
            <a:pPr algn="ctr"/>
            <a:r>
              <a:rPr lang="en-US" sz="4000" b="1" dirty="0" smtClean="0">
                <a:solidFill>
                  <a:srgbClr val="FFFF00"/>
                </a:solidFill>
              </a:rPr>
              <a:t>MOLECULAR REGULATION OF NEURAL INDUCTION</a:t>
            </a:r>
          </a:p>
        </p:txBody>
      </p:sp>
      <p:sp>
        <p:nvSpPr>
          <p:cNvPr id="28676" name="Content Placeholder 2"/>
          <p:cNvSpPr>
            <a:spLocks noGrp="1"/>
          </p:cNvSpPr>
          <p:nvPr>
            <p:ph idx="1"/>
          </p:nvPr>
        </p:nvSpPr>
        <p:spPr>
          <a:xfrm>
            <a:off x="152400" y="1285861"/>
            <a:ext cx="8534400" cy="5419740"/>
          </a:xfrm>
        </p:spPr>
        <p:txBody>
          <a:bodyPr>
            <a:normAutofit/>
          </a:bodyPr>
          <a:lstStyle/>
          <a:p>
            <a:pPr eaLnBrk="1" hangingPunct="1">
              <a:buNone/>
            </a:pPr>
            <a:endParaRPr lang="en-US" sz="2000" b="1" dirty="0" smtClean="0">
              <a:solidFill>
                <a:schemeClr val="bg1"/>
              </a:solidFill>
              <a:latin typeface="Arial" pitchFamily="34" charset="0"/>
              <a:cs typeface="Arial" pitchFamily="34" charset="0"/>
            </a:endParaRPr>
          </a:p>
          <a:p>
            <a:pPr eaLnBrk="1" hangingPunct="1"/>
            <a:r>
              <a:rPr lang="en-US" sz="2400" b="1" dirty="0" smtClean="0">
                <a:solidFill>
                  <a:schemeClr val="bg1"/>
                </a:solidFill>
                <a:latin typeface="Arial" pitchFamily="34" charset="0"/>
                <a:cs typeface="Arial" pitchFamily="34" charset="0"/>
              </a:rPr>
              <a:t>Secretion of chordin, noggin and folistatin inactivates BMP4.</a:t>
            </a:r>
          </a:p>
          <a:p>
            <a:pPr eaLnBrk="1" hangingPunct="1">
              <a:buNone/>
            </a:pPr>
            <a:endParaRPr lang="en-US" sz="2400" b="1" dirty="0" smtClean="0">
              <a:solidFill>
                <a:schemeClr val="bg1"/>
              </a:solidFill>
              <a:latin typeface="Arial" pitchFamily="34" charset="0"/>
              <a:cs typeface="Arial" pitchFamily="34" charset="0"/>
            </a:endParaRPr>
          </a:p>
          <a:p>
            <a:pPr algn="just" eaLnBrk="1" hangingPunct="1"/>
            <a:r>
              <a:rPr lang="en-US" sz="2400" b="1" dirty="0" smtClean="0">
                <a:solidFill>
                  <a:schemeClr val="bg1"/>
                </a:solidFill>
                <a:latin typeface="Arial" pitchFamily="34" charset="0"/>
                <a:cs typeface="Arial" pitchFamily="34" charset="0"/>
              </a:rPr>
              <a:t>These neural inducers induce only forebrain and midbrain types of tissues, and the induction of the caudal neural plate structures ( hindbrain and spinal cord) depends on WNT3a and FGF. Also, retinoic acid plays a role in the organization of cranial to caudal axis.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785794"/>
          </a:xfrm>
        </p:spPr>
        <p:txBody>
          <a:bodyPr>
            <a:normAutofit/>
          </a:bodyPr>
          <a:lstStyle/>
          <a:p>
            <a:pPr algn="ctr"/>
            <a:r>
              <a:rPr lang="en-US" sz="4000" b="1" dirty="0" smtClean="0">
                <a:solidFill>
                  <a:srgbClr val="FFFF00"/>
                </a:solidFill>
              </a:rPr>
              <a:t>NEURULATION</a:t>
            </a:r>
          </a:p>
        </p:txBody>
      </p:sp>
      <p:sp>
        <p:nvSpPr>
          <p:cNvPr id="28676" name="Content Placeholder 2"/>
          <p:cNvSpPr>
            <a:spLocks noGrp="1"/>
          </p:cNvSpPr>
          <p:nvPr>
            <p:ph idx="1"/>
          </p:nvPr>
        </p:nvSpPr>
        <p:spPr>
          <a:xfrm>
            <a:off x="152400" y="1142984"/>
            <a:ext cx="8534400" cy="5562617"/>
          </a:xfrm>
        </p:spPr>
        <p:txBody>
          <a:bodyPr>
            <a:normAutofit/>
          </a:bodyPr>
          <a:lstStyle/>
          <a:p>
            <a:pPr eaLnBrk="1" hangingPunct="1"/>
            <a:endParaRPr lang="en-US" sz="2400" b="1" dirty="0" smtClean="0">
              <a:solidFill>
                <a:schemeClr val="bg1"/>
              </a:solidFill>
              <a:latin typeface="Arial" pitchFamily="34" charset="0"/>
              <a:cs typeface="Arial" pitchFamily="34" charset="0"/>
            </a:endParaRPr>
          </a:p>
          <a:p>
            <a:pPr eaLnBrk="1" hangingPunct="1"/>
            <a:r>
              <a:rPr lang="en-US" sz="2800" b="1" dirty="0" smtClean="0">
                <a:solidFill>
                  <a:schemeClr val="bg1"/>
                </a:solidFill>
                <a:latin typeface="Arial" pitchFamily="34" charset="0"/>
                <a:cs typeface="Arial" pitchFamily="34" charset="0"/>
              </a:rPr>
              <a:t>The elongated neural plate gradually expands towards the primitive streak.</a:t>
            </a:r>
          </a:p>
          <a:p>
            <a:pPr eaLnBrk="1" hangingPunct="1"/>
            <a:endParaRPr lang="en-US" sz="2800" b="1" dirty="0" smtClean="0">
              <a:solidFill>
                <a:schemeClr val="bg1"/>
              </a:solidFill>
              <a:latin typeface="Arial" pitchFamily="34" charset="0"/>
              <a:cs typeface="Arial" pitchFamily="34" charset="0"/>
            </a:endParaRPr>
          </a:p>
          <a:p>
            <a:pPr algn="just"/>
            <a:r>
              <a:rPr lang="en-US" sz="2800" b="1" dirty="0" smtClean="0">
                <a:solidFill>
                  <a:schemeClr val="bg1"/>
                </a:solidFill>
                <a:latin typeface="Arial" pitchFamily="34" charset="0"/>
                <a:cs typeface="Arial" pitchFamily="34" charset="0"/>
              </a:rPr>
              <a:t>The lateral edges of the neural plate become more elevated by the end of the third week to form neural folds, and the depressed mid region forms the neural groove. </a:t>
            </a:r>
          </a:p>
          <a:p>
            <a:pPr algn="just"/>
            <a:endParaRPr lang="en-US" sz="24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Program Files\Nero\Nero 7\Nero Vision\MenuTemplates\Pictures\Red_SD.jpg"/>
          <p:cNvPicPr>
            <a:picLocks noChangeAspect="1" noChangeArrowheads="1"/>
          </p:cNvPicPr>
          <p:nvPr/>
        </p:nvPicPr>
        <p:blipFill>
          <a:blip r:embed="rId2" cstate="print"/>
          <a:srcRect/>
          <a:stretch>
            <a:fillRect/>
          </a:stretch>
        </p:blipFill>
        <p:spPr bwMode="auto">
          <a:xfrm>
            <a:off x="0" y="0"/>
            <a:ext cx="9144000" cy="6929414"/>
          </a:xfrm>
          <a:prstGeom prst="rect">
            <a:avLst/>
          </a:prstGeom>
          <a:noFill/>
          <a:ln w="9525">
            <a:noFill/>
            <a:miter lim="800000"/>
            <a:headEnd/>
            <a:tailEnd/>
          </a:ln>
          <a:effectLst>
            <a:outerShdw blurRad="50800" dist="50800" dir="5400000" algn="ctr" rotWithShape="0">
              <a:srgbClr val="000000">
                <a:alpha val="0"/>
              </a:srgbClr>
            </a:outerShdw>
          </a:effectLst>
        </p:spPr>
      </p:pic>
      <p:sp>
        <p:nvSpPr>
          <p:cNvPr id="28675" name="Title 1"/>
          <p:cNvSpPr>
            <a:spLocks noGrp="1"/>
          </p:cNvSpPr>
          <p:nvPr>
            <p:ph type="title"/>
          </p:nvPr>
        </p:nvSpPr>
        <p:spPr>
          <a:xfrm>
            <a:off x="152400" y="0"/>
            <a:ext cx="8229600" cy="785794"/>
          </a:xfrm>
        </p:spPr>
        <p:txBody>
          <a:bodyPr>
            <a:normAutofit/>
          </a:bodyPr>
          <a:lstStyle/>
          <a:p>
            <a:pPr algn="ctr"/>
            <a:r>
              <a:rPr lang="en-US" sz="4000" b="1" dirty="0" smtClean="0">
                <a:solidFill>
                  <a:srgbClr val="FFFF00"/>
                </a:solidFill>
              </a:rPr>
              <a:t>NEURULATION</a:t>
            </a:r>
          </a:p>
        </p:txBody>
      </p:sp>
      <p:sp>
        <p:nvSpPr>
          <p:cNvPr id="28676" name="Content Placeholder 2"/>
          <p:cNvSpPr>
            <a:spLocks noGrp="1"/>
          </p:cNvSpPr>
          <p:nvPr>
            <p:ph idx="1"/>
          </p:nvPr>
        </p:nvSpPr>
        <p:spPr>
          <a:xfrm>
            <a:off x="152400" y="714357"/>
            <a:ext cx="8534400" cy="5378940"/>
          </a:xfrm>
        </p:spPr>
        <p:txBody>
          <a:bodyPr>
            <a:normAutofit lnSpcReduction="10000"/>
          </a:bodyPr>
          <a:lstStyle/>
          <a:p>
            <a:endParaRPr lang="en-US" sz="18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endParaRPr lang="en-US" sz="2400" b="1" dirty="0" smtClean="0">
              <a:solidFill>
                <a:schemeClr val="bg1"/>
              </a:solidFill>
              <a:latin typeface="Arial" pitchFamily="34" charset="0"/>
              <a:cs typeface="Arial" pitchFamily="34" charset="0"/>
            </a:endParaRPr>
          </a:p>
          <a:p>
            <a:pPr algn="just"/>
            <a:r>
              <a:rPr lang="en-US" sz="3200" b="1" dirty="0" smtClean="0">
                <a:solidFill>
                  <a:schemeClr val="bg1"/>
                </a:solidFill>
                <a:latin typeface="Arial" pitchFamily="34" charset="0"/>
                <a:cs typeface="Arial" pitchFamily="34" charset="0"/>
              </a:rPr>
              <a:t>The fusion begins in the cervical region and proceeds cranially and caudally.</a:t>
            </a:r>
          </a:p>
          <a:p>
            <a:pPr algn="just"/>
            <a:r>
              <a:rPr lang="en-US" sz="3200" b="1" dirty="0" smtClean="0">
                <a:solidFill>
                  <a:schemeClr val="bg1"/>
                </a:solidFill>
                <a:latin typeface="Arial" pitchFamily="34" charset="0"/>
                <a:cs typeface="Arial" pitchFamily="34" charset="0"/>
              </a:rPr>
              <a:t>As a result, the neural tube is formed. Until fusion is complete, the cephalic and the caudal ends of the neural tube communicate with the amniotic cavity by way of the cranial and caudal </a:t>
            </a:r>
            <a:r>
              <a:rPr lang="en-US" sz="3200" b="1" dirty="0" err="1" smtClean="0">
                <a:solidFill>
                  <a:schemeClr val="bg1"/>
                </a:solidFill>
                <a:latin typeface="Arial" pitchFamily="34" charset="0"/>
                <a:cs typeface="Arial" pitchFamily="34" charset="0"/>
              </a:rPr>
              <a:t>neuropores</a:t>
            </a:r>
            <a:r>
              <a:rPr lang="en-US" sz="3200" b="1" dirty="0" smtClean="0">
                <a:solidFill>
                  <a:schemeClr val="bg1"/>
                </a:solidFill>
                <a:latin typeface="Arial" pitchFamily="34" charset="0"/>
                <a:cs typeface="Arial" pitchFamily="34" charset="0"/>
              </a:rPr>
              <a:t>, respectively.</a:t>
            </a:r>
            <a:endParaRPr lang="en-IN" sz="3200" b="1" dirty="0" smtClean="0">
              <a:solidFill>
                <a:schemeClr val="bg1"/>
              </a:solidFill>
              <a:latin typeface="Arial" pitchFamily="34" charset="0"/>
              <a:cs typeface="Arial" pitchFamily="34" charset="0"/>
            </a:endParaRPr>
          </a:p>
          <a:p>
            <a:pPr algn="just"/>
            <a:endParaRPr lang="en-US" sz="3200" b="1" dirty="0" smtClean="0">
              <a:solidFill>
                <a:schemeClr val="bg1"/>
              </a:solidFill>
              <a:latin typeface="Arial" pitchFamily="34" charset="0"/>
              <a:cs typeface="Arial" pitchFamily="34" charset="0"/>
            </a:endParaRPr>
          </a:p>
          <a:p>
            <a:pPr algn="just"/>
            <a:endParaRPr lang="en-US" sz="3200" b="1" dirty="0" smtClean="0">
              <a:solidFill>
                <a:schemeClr val="bg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3954</TotalTime>
  <Words>2140</Words>
  <Application>Microsoft Office PowerPoint</Application>
  <PresentationFormat>On-screen Show (4:3)</PresentationFormat>
  <Paragraphs>531</Paragraphs>
  <Slides>49</Slides>
  <Notes>12</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Flow</vt:lpstr>
      <vt:lpstr>SPINAL DYSRAPHISM – EMBRYOLOGY AND PATHOGENESIS</vt:lpstr>
      <vt:lpstr>GASTRULATION</vt:lpstr>
      <vt:lpstr>PowerPoint Presentation</vt:lpstr>
      <vt:lpstr>ECTODERMAL GERM LAYER</vt:lpstr>
      <vt:lpstr>ECTODERMAL GERM LAYER</vt:lpstr>
      <vt:lpstr>MOLECULAR REGULATION OF NEURAL INDUCTION</vt:lpstr>
      <vt:lpstr>MOLECULAR REGULATION OF NEURAL INDUCTION</vt:lpstr>
      <vt:lpstr>NEURULATION</vt:lpstr>
      <vt:lpstr>NEURULATION</vt:lpstr>
      <vt:lpstr>NEURULATION</vt:lpstr>
      <vt:lpstr>SPINAL CORD – Neuro epithelial, mantle and Marginal Layers</vt:lpstr>
      <vt:lpstr>POSITIONAL CHANGES OF THE SPINAL CORD</vt:lpstr>
      <vt:lpstr>POSITIONAL CHANGES OF THE SPINAL CORD</vt:lpstr>
      <vt:lpstr>POSITIONAL CHANGES OF THE SPINAL CORD</vt:lpstr>
      <vt:lpstr>POSITIONAL CHANGES OF THE SPINAL CORD</vt:lpstr>
      <vt:lpstr>SPINAL DYSRAPHISM</vt:lpstr>
      <vt:lpstr>SPINAL DYSRAPHISM - PATHOGENESIS</vt:lpstr>
      <vt:lpstr>RISK FACTORS FOR NEURAL TUBE DEFECTS</vt:lpstr>
      <vt:lpstr>TYPES OF SPINA BIFIDA</vt:lpstr>
      <vt:lpstr>TYPES OF SPINA BIFIDA</vt:lpstr>
      <vt:lpstr>3. TETHERED CORD SYNDROME.</vt:lpstr>
      <vt:lpstr>4. SPLIT CORD MALFORMATIONS</vt:lpstr>
      <vt:lpstr>5. CONGENITAL DERMAL SINUS</vt:lpstr>
      <vt:lpstr>SPINA BIFIDA OCCULTA - PATHOGENESIS</vt:lpstr>
      <vt:lpstr>SPINA BIFIDA APERTA</vt:lpstr>
      <vt:lpstr>PATHOGENESIS OF MYELOMENINGOCELE</vt:lpstr>
      <vt:lpstr>PATHOGENESIS OF MYELOMENINGOCELE</vt:lpstr>
      <vt:lpstr>PATHOGENESIS OF MYELOMENINGOCELE</vt:lpstr>
      <vt:lpstr>MYELOCYSTOCELE </vt:lpstr>
      <vt:lpstr>MYELOCYSTOCELE</vt:lpstr>
      <vt:lpstr>PATHOGENESIS OF MYELOCYSTOCELE</vt:lpstr>
      <vt:lpstr>PATHOGENESIS OF MYELOCYSTOCELE</vt:lpstr>
      <vt:lpstr>PATHOGENESIS OF MYELOCYSTOCELE</vt:lpstr>
      <vt:lpstr>MENINGOCELE</vt:lpstr>
      <vt:lpstr>TETHERED CORD SYNDROME </vt:lpstr>
      <vt:lpstr>TETHERED CORD SYNDROME </vt:lpstr>
      <vt:lpstr>TETHERED CORD SYNDROME </vt:lpstr>
      <vt:lpstr>TETHERED CORD SYNDROME </vt:lpstr>
      <vt:lpstr>TETHERED CORD SYNDROME </vt:lpstr>
      <vt:lpstr>SPLIT CORD MALFORMATIONS</vt:lpstr>
      <vt:lpstr>SPLIT CORD MALFORMATIONS</vt:lpstr>
      <vt:lpstr>SPLIT CORD MALFORMATIONS</vt:lpstr>
      <vt:lpstr>SPLIT CORD MALFORMATIONS</vt:lpstr>
      <vt:lpstr>SPLIT CORD MALFORMATIONS</vt:lpstr>
      <vt:lpstr>ANTERIOR MENINGOCELE</vt:lpstr>
      <vt:lpstr>ANTERIOR SACRAL MENINGOCELE</vt:lpstr>
      <vt:lpstr>CONGENITAL DERMAL SINUS</vt:lpstr>
      <vt:lpstr>CONGENITAL DERMAL SINUS</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SPINAL DYSRAPHISM – EMBRYOLOGY AND PATHOGENESIS</dc:title>
  <dc:creator>mayuri</dc:creator>
  <cp:lastModifiedBy>RCD</cp:lastModifiedBy>
  <cp:revision>476</cp:revision>
  <dcterms:created xsi:type="dcterms:W3CDTF">2009-07-04T05:58:10Z</dcterms:created>
  <dcterms:modified xsi:type="dcterms:W3CDTF">2013-11-23T15:57:50Z</dcterms:modified>
</cp:coreProperties>
</file>